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Lst>
  <p:sldSz cx="18288000" cy="10287000"/>
  <p:notesSz cx="6858000" cy="9144000"/>
  <p:embeddedFontLst>
    <p:embeddedFont>
      <p:font typeface="Baloo" panose="020B0604020202020204" charset="-93"/>
      <p:regular r:id="rId19"/>
    </p:embeddedFont>
    <p:embeddedFont>
      <p:font typeface="Calibri" panose="020F0502020204030204" pitchFamily="34" charset="0"/>
      <p:regular r:id="rId20"/>
      <p:bold r:id="rId21"/>
      <p:italic r:id="rId22"/>
      <p:boldItalic r:id="rId23"/>
    </p:embeddedFont>
    <p:embeddedFont>
      <p:font typeface="Clear Sans" panose="020B0604020202020204" charset="0"/>
      <p:regular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6F06833-5F00-318D-7BD0-237DCA42BF29}" v="61" dt="2024-11-01T16:48:2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4" d="100"/>
          <a:sy n="54" d="100"/>
        </p:scale>
        <p:origin x="754" y="29"/>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random/>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random/>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random/>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random/>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random/>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random/>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11/2/2024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random/>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11/2/2024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random/>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11/2/2024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random/>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random/>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random/>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11/2/2024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slow">
    <p:random/>
  </p:transition>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gif"/><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gif"/><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image" Target="../media/image3.gif"/><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image" Target="../media/image3.gif"/><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gif"/><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image" Target="../media/image3.gif"/><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9.gif"/><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7D8AAB"/>
        </a:solidFill>
        <a:effectLst/>
      </p:bgPr>
    </p:bg>
    <p:spTree>
      <p:nvGrpSpPr>
        <p:cNvPr id="1" name=""/>
        <p:cNvGrpSpPr/>
        <p:nvPr/>
      </p:nvGrpSpPr>
      <p:grpSpPr>
        <a:xfrm>
          <a:off x="0" y="0"/>
          <a:ext cx="0" cy="0"/>
          <a:chOff x="0" y="0"/>
          <a:chExt cx="0" cy="0"/>
        </a:xfrm>
      </p:grpSpPr>
      <p:grpSp>
        <p:nvGrpSpPr>
          <p:cNvPr id="2" name="Group 2"/>
          <p:cNvGrpSpPr/>
          <p:nvPr/>
        </p:nvGrpSpPr>
        <p:grpSpPr>
          <a:xfrm>
            <a:off x="1028700" y="2764954"/>
            <a:ext cx="15555091" cy="5033626"/>
            <a:chOff x="0" y="0"/>
            <a:chExt cx="20740121" cy="6711502"/>
          </a:xfrm>
        </p:grpSpPr>
        <p:sp>
          <p:nvSpPr>
            <p:cNvPr id="3" name="TextBox 3"/>
            <p:cNvSpPr txBox="1"/>
            <p:nvPr/>
          </p:nvSpPr>
          <p:spPr>
            <a:xfrm>
              <a:off x="0" y="1282264"/>
              <a:ext cx="20740121" cy="3657600"/>
            </a:xfrm>
            <a:prstGeom prst="rect">
              <a:avLst/>
            </a:prstGeom>
          </p:spPr>
          <p:txBody>
            <a:bodyPr lIns="0" tIns="0" rIns="0" bIns="0" rtlCol="0" anchor="t">
              <a:spAutoFit/>
            </a:bodyPr>
            <a:lstStyle/>
            <a:p>
              <a:pPr algn="ctr">
                <a:lnSpc>
                  <a:spcPts val="10800"/>
                </a:lnSpc>
              </a:pPr>
              <a:r>
                <a:rPr lang="en-US" sz="9000">
                  <a:solidFill>
                    <a:srgbClr val="FFFAEF"/>
                  </a:solidFill>
                  <a:latin typeface="Baloo"/>
                  <a:ea typeface="Baloo"/>
                  <a:cs typeface="Baloo"/>
                  <a:sym typeface="Baloo"/>
                </a:rPr>
                <a:t>Đề tài: Lập trình ứng dụng đọc email, gửi email</a:t>
              </a:r>
            </a:p>
          </p:txBody>
        </p:sp>
        <p:sp>
          <p:nvSpPr>
            <p:cNvPr id="4" name="TextBox 4"/>
            <p:cNvSpPr txBox="1"/>
            <p:nvPr/>
          </p:nvSpPr>
          <p:spPr>
            <a:xfrm>
              <a:off x="0" y="5815164"/>
              <a:ext cx="20740121" cy="902547"/>
            </a:xfrm>
            <a:prstGeom prst="rect">
              <a:avLst/>
            </a:prstGeom>
          </p:spPr>
          <p:txBody>
            <a:bodyPr lIns="0" tIns="0" rIns="0" bIns="0" rtlCol="0" anchor="t">
              <a:spAutoFit/>
            </a:bodyPr>
            <a:lstStyle/>
            <a:p>
              <a:pPr algn="ctr">
                <a:lnSpc>
                  <a:spcPts val="5740"/>
                </a:lnSpc>
              </a:pPr>
              <a:endParaRPr/>
            </a:p>
          </p:txBody>
        </p:sp>
        <p:sp>
          <p:nvSpPr>
            <p:cNvPr id="5" name="TextBox 5"/>
            <p:cNvSpPr txBox="1"/>
            <p:nvPr/>
          </p:nvSpPr>
          <p:spPr>
            <a:xfrm>
              <a:off x="0" y="-69779"/>
              <a:ext cx="20740121" cy="729615"/>
            </a:xfrm>
            <a:prstGeom prst="rect">
              <a:avLst/>
            </a:prstGeom>
          </p:spPr>
          <p:txBody>
            <a:bodyPr lIns="0" tIns="0" rIns="0" bIns="0" rtlCol="0" anchor="t">
              <a:spAutoFit/>
            </a:bodyPr>
            <a:lstStyle/>
            <a:p>
              <a:pPr algn="ctr">
                <a:lnSpc>
                  <a:spcPts val="4620"/>
                </a:lnSpc>
              </a:pPr>
              <a:endParaRPr/>
            </a:p>
          </p:txBody>
        </p:sp>
      </p:grpSp>
      <p:pic>
        <p:nvPicPr>
          <p:cNvPr id="6" name="Picture 6"/>
          <p:cNvPicPr>
            <a:picLocks noChangeAspect="1"/>
          </p:cNvPicPr>
          <p:nvPr/>
        </p:nvPicPr>
        <p:blipFill>
          <a:blip r:embed="rId2"/>
          <a:srcRect l="64771" t="21970"/>
          <a:stretch>
            <a:fillRect/>
          </a:stretch>
        </p:blipFill>
        <p:spPr>
          <a:xfrm rot="5400000">
            <a:off x="2310738" y="4172522"/>
            <a:ext cx="3803740" cy="8425216"/>
          </a:xfrm>
          <a:prstGeom prst="rect">
            <a:avLst/>
          </a:prstGeom>
        </p:spPr>
      </p:pic>
      <p:grpSp>
        <p:nvGrpSpPr>
          <p:cNvPr id="7" name="Group 7"/>
          <p:cNvGrpSpPr/>
          <p:nvPr/>
        </p:nvGrpSpPr>
        <p:grpSpPr>
          <a:xfrm>
            <a:off x="1028700" y="1028700"/>
            <a:ext cx="367402" cy="346352"/>
            <a:chOff x="0" y="0"/>
            <a:chExt cx="489869" cy="461803"/>
          </a:xfrm>
        </p:grpSpPr>
        <p:sp>
          <p:nvSpPr>
            <p:cNvPr id="8" name="AutoShape 8"/>
            <p:cNvSpPr/>
            <p:nvPr/>
          </p:nvSpPr>
          <p:spPr>
            <a:xfrm>
              <a:off x="0" y="0"/>
              <a:ext cx="489869" cy="0"/>
            </a:xfrm>
            <a:prstGeom prst="line">
              <a:avLst/>
            </a:prstGeom>
            <a:ln w="50800" cap="rnd">
              <a:solidFill>
                <a:srgbClr val="FFFAEF"/>
              </a:solidFill>
              <a:prstDash val="solid"/>
              <a:headEnd type="none" w="sm" len="sm"/>
              <a:tailEnd type="none" w="sm" len="sm"/>
            </a:ln>
          </p:spPr>
        </p:sp>
        <p:sp>
          <p:nvSpPr>
            <p:cNvPr id="9" name="AutoShape 9"/>
            <p:cNvSpPr/>
            <p:nvPr/>
          </p:nvSpPr>
          <p:spPr>
            <a:xfrm>
              <a:off x="0" y="205275"/>
              <a:ext cx="489869" cy="0"/>
            </a:xfrm>
            <a:prstGeom prst="line">
              <a:avLst/>
            </a:prstGeom>
            <a:ln w="50800" cap="rnd">
              <a:solidFill>
                <a:srgbClr val="FFFAEF"/>
              </a:solidFill>
              <a:prstDash val="solid"/>
              <a:headEnd type="none" w="sm" len="sm"/>
              <a:tailEnd type="none" w="sm" len="sm"/>
            </a:ln>
          </p:spPr>
        </p:sp>
        <p:sp>
          <p:nvSpPr>
            <p:cNvPr id="10" name="AutoShape 10"/>
            <p:cNvSpPr/>
            <p:nvPr/>
          </p:nvSpPr>
          <p:spPr>
            <a:xfrm>
              <a:off x="0" y="410931"/>
              <a:ext cx="489869" cy="0"/>
            </a:xfrm>
            <a:prstGeom prst="line">
              <a:avLst/>
            </a:prstGeom>
            <a:ln w="50800" cap="rnd">
              <a:solidFill>
                <a:srgbClr val="FFFAEF"/>
              </a:solidFill>
              <a:prstDash val="solid"/>
              <a:headEnd type="none" w="sm" len="sm"/>
              <a:tailEnd type="none" w="sm" len="sm"/>
            </a:ln>
          </p:spPr>
        </p:sp>
      </p:grpSp>
      <p:grpSp>
        <p:nvGrpSpPr>
          <p:cNvPr id="11" name="Group 11"/>
          <p:cNvGrpSpPr/>
          <p:nvPr/>
        </p:nvGrpSpPr>
        <p:grpSpPr>
          <a:xfrm>
            <a:off x="16356600" y="9076225"/>
            <a:ext cx="902700" cy="182075"/>
            <a:chOff x="0" y="0"/>
            <a:chExt cx="2128209" cy="429260"/>
          </a:xfrm>
        </p:grpSpPr>
        <p:sp>
          <p:nvSpPr>
            <p:cNvPr id="12" name="Freeform 12"/>
            <p:cNvSpPr/>
            <p:nvPr/>
          </p:nvSpPr>
          <p:spPr>
            <a:xfrm>
              <a:off x="0" y="-5080"/>
              <a:ext cx="2128209" cy="434340"/>
            </a:xfrm>
            <a:custGeom>
              <a:avLst/>
              <a:gdLst/>
              <a:ahLst/>
              <a:cxnLst/>
              <a:rect l="l" t="t" r="r" b="b"/>
              <a:pathLst>
                <a:path w="2128209" h="434340">
                  <a:moveTo>
                    <a:pt x="2110429" y="187960"/>
                  </a:moveTo>
                  <a:lnTo>
                    <a:pt x="1848809" y="11430"/>
                  </a:lnTo>
                  <a:cubicBezTo>
                    <a:pt x="1831029" y="0"/>
                    <a:pt x="1808169" y="3810"/>
                    <a:pt x="1795469" y="21590"/>
                  </a:cubicBezTo>
                  <a:cubicBezTo>
                    <a:pt x="1784039" y="39370"/>
                    <a:pt x="1787849" y="62230"/>
                    <a:pt x="1805629" y="74930"/>
                  </a:cubicBezTo>
                  <a:lnTo>
                    <a:pt x="1964379" y="181610"/>
                  </a:lnTo>
                  <a:lnTo>
                    <a:pt x="0" y="181610"/>
                  </a:lnTo>
                  <a:lnTo>
                    <a:pt x="0" y="257810"/>
                  </a:lnTo>
                  <a:lnTo>
                    <a:pt x="1964379" y="257810"/>
                  </a:lnTo>
                  <a:lnTo>
                    <a:pt x="1805629" y="364490"/>
                  </a:lnTo>
                  <a:cubicBezTo>
                    <a:pt x="1787849" y="375920"/>
                    <a:pt x="1784039" y="400050"/>
                    <a:pt x="1795469" y="417830"/>
                  </a:cubicBezTo>
                  <a:cubicBezTo>
                    <a:pt x="1803089" y="429260"/>
                    <a:pt x="1814519" y="434340"/>
                    <a:pt x="1827219" y="434340"/>
                  </a:cubicBezTo>
                  <a:cubicBezTo>
                    <a:pt x="1834839" y="434340"/>
                    <a:pt x="1842459" y="431800"/>
                    <a:pt x="1848809" y="427990"/>
                  </a:cubicBezTo>
                  <a:lnTo>
                    <a:pt x="2111699" y="251460"/>
                  </a:lnTo>
                  <a:cubicBezTo>
                    <a:pt x="2121859" y="243840"/>
                    <a:pt x="2128209" y="232410"/>
                    <a:pt x="2128209" y="219710"/>
                  </a:cubicBezTo>
                  <a:cubicBezTo>
                    <a:pt x="2128209" y="207010"/>
                    <a:pt x="2121859" y="195580"/>
                    <a:pt x="2110429" y="187960"/>
                  </a:cubicBezTo>
                  <a:close/>
                </a:path>
              </a:pathLst>
            </a:custGeom>
            <a:solidFill>
              <a:srgbClr val="FFFAEF"/>
            </a:solidFill>
          </p:spPr>
        </p:sp>
      </p:grpSp>
      <p:pic>
        <p:nvPicPr>
          <p:cNvPr id="13" name="Picture 13"/>
          <p:cNvPicPr>
            <a:picLocks noChangeAspect="1"/>
          </p:cNvPicPr>
          <p:nvPr/>
        </p:nvPicPr>
        <p:blipFill>
          <a:blip r:embed="rId3"/>
          <a:srcRect/>
          <a:stretch>
            <a:fillRect/>
          </a:stretch>
        </p:blipFill>
        <p:spPr>
          <a:xfrm rot="-7094170">
            <a:off x="14148180" y="-2590072"/>
            <a:ext cx="7036829" cy="7237544"/>
          </a:xfrm>
          <a:prstGeom prst="rect">
            <a:avLst/>
          </a:prstGeom>
        </p:spPr>
      </p:pic>
      <p:sp>
        <p:nvSpPr>
          <p:cNvPr id="14" name="TextBox 14"/>
          <p:cNvSpPr txBox="1"/>
          <p:nvPr/>
        </p:nvSpPr>
        <p:spPr>
          <a:xfrm>
            <a:off x="2149331" y="868819"/>
            <a:ext cx="1630204" cy="618490"/>
          </a:xfrm>
          <a:prstGeom prst="rect">
            <a:avLst/>
          </a:prstGeom>
        </p:spPr>
        <p:txBody>
          <a:bodyPr lIns="0" tIns="0" rIns="0" bIns="0" rtlCol="0" anchor="t">
            <a:spAutoFit/>
          </a:bodyPr>
          <a:lstStyle/>
          <a:p>
            <a:pPr algn="ctr">
              <a:lnSpc>
                <a:spcPts val="4939"/>
              </a:lnSpc>
              <a:spcBef>
                <a:spcPct val="0"/>
              </a:spcBef>
            </a:pPr>
            <a:r>
              <a:rPr lang="en-US" sz="3799">
                <a:solidFill>
                  <a:srgbClr val="FFFAEF"/>
                </a:solidFill>
                <a:latin typeface="Baloo"/>
                <a:ea typeface="Baloo"/>
                <a:cs typeface="Baloo"/>
                <a:sym typeface="Baloo"/>
              </a:rPr>
              <a:t>Nhóm 7</a:t>
            </a:r>
          </a:p>
        </p:txBody>
      </p:sp>
    </p:spTree>
  </p:cSld>
  <p:clrMapOvr>
    <a:masterClrMapping/>
  </p:clrMapOvr>
  <p:transition spd="slow">
    <p:random/>
  </p:transition>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AEF"/>
        </a:solidFill>
        <a:effectLst/>
      </p:bgPr>
    </p:bg>
    <p:spTree>
      <p:nvGrpSpPr>
        <p:cNvPr id="1" name=""/>
        <p:cNvGrpSpPr/>
        <p:nvPr/>
      </p:nvGrpSpPr>
      <p:grpSpPr>
        <a:xfrm>
          <a:off x="0" y="0"/>
          <a:ext cx="0" cy="0"/>
          <a:chOff x="0" y="0"/>
          <a:chExt cx="0" cy="0"/>
        </a:xfrm>
      </p:grpSpPr>
      <p:sp>
        <p:nvSpPr>
          <p:cNvPr id="2" name="Freeform 2"/>
          <p:cNvSpPr/>
          <p:nvPr/>
        </p:nvSpPr>
        <p:spPr>
          <a:xfrm rot="10090262">
            <a:off x="-2969613" y="5184636"/>
            <a:ext cx="8774007" cy="7633386"/>
          </a:xfrm>
          <a:custGeom>
            <a:avLst/>
            <a:gdLst/>
            <a:ahLst/>
            <a:cxnLst/>
            <a:rect l="l" t="t" r="r" b="b"/>
            <a:pathLst>
              <a:path w="8774007" h="7633386">
                <a:moveTo>
                  <a:pt x="0" y="0"/>
                </a:moveTo>
                <a:lnTo>
                  <a:pt x="8774007" y="0"/>
                </a:lnTo>
                <a:lnTo>
                  <a:pt x="8774007" y="7633386"/>
                </a:lnTo>
                <a:lnTo>
                  <a:pt x="0" y="763338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2312071" y="5103740"/>
            <a:ext cx="11301259" cy="4831288"/>
          </a:xfrm>
          <a:custGeom>
            <a:avLst/>
            <a:gdLst/>
            <a:ahLst/>
            <a:cxnLst/>
            <a:rect l="l" t="t" r="r" b="b"/>
            <a:pathLst>
              <a:path w="11301259" h="4831288">
                <a:moveTo>
                  <a:pt x="0" y="0"/>
                </a:moveTo>
                <a:lnTo>
                  <a:pt x="11301259" y="0"/>
                </a:lnTo>
                <a:lnTo>
                  <a:pt x="11301259" y="4831288"/>
                </a:lnTo>
                <a:lnTo>
                  <a:pt x="0" y="4831288"/>
                </a:lnTo>
                <a:lnTo>
                  <a:pt x="0" y="0"/>
                </a:lnTo>
                <a:close/>
              </a:path>
            </a:pathLst>
          </a:custGeom>
          <a:blipFill>
            <a:blip r:embed="rId4"/>
            <a:stretch>
              <a:fillRect/>
            </a:stretch>
          </a:blipFill>
        </p:spPr>
      </p:sp>
      <p:sp>
        <p:nvSpPr>
          <p:cNvPr id="4" name="TextBox 4"/>
          <p:cNvSpPr txBox="1"/>
          <p:nvPr/>
        </p:nvSpPr>
        <p:spPr>
          <a:xfrm>
            <a:off x="1767012" y="718185"/>
            <a:ext cx="10597991" cy="599258"/>
          </a:xfrm>
          <a:prstGeom prst="rect">
            <a:avLst/>
          </a:prstGeom>
        </p:spPr>
        <p:txBody>
          <a:bodyPr wrap="square" lIns="0" tIns="0" rIns="0" bIns="0" rtlCol="0" anchor="t">
            <a:spAutoFit/>
          </a:bodyPr>
          <a:lstStyle/>
          <a:p>
            <a:pPr algn="ctr">
              <a:lnSpc>
                <a:spcPts val="4680"/>
              </a:lnSpc>
              <a:spcBef>
                <a:spcPct val="0"/>
              </a:spcBef>
            </a:pPr>
            <a:r>
              <a:rPr lang="en-US" sz="3600">
                <a:solidFill>
                  <a:srgbClr val="000000"/>
                </a:solidFill>
                <a:latin typeface="Baloo"/>
                <a:ea typeface="Baloo"/>
                <a:cs typeface="Baloo"/>
                <a:sym typeface="Baloo"/>
              </a:rPr>
              <a:t>3.Kết nối IMAP và xử lý đăng nhập, truy vấn email</a:t>
            </a:r>
          </a:p>
        </p:txBody>
      </p:sp>
      <p:sp>
        <p:nvSpPr>
          <p:cNvPr id="5" name="TextBox 5"/>
          <p:cNvSpPr txBox="1"/>
          <p:nvPr/>
        </p:nvSpPr>
        <p:spPr>
          <a:xfrm>
            <a:off x="1767012" y="1697160"/>
            <a:ext cx="15492288" cy="3263900"/>
          </a:xfrm>
          <a:prstGeom prst="rect">
            <a:avLst/>
          </a:prstGeom>
        </p:spPr>
        <p:txBody>
          <a:bodyPr lIns="0" tIns="0" rIns="0" bIns="0" rtlCol="0" anchor="t">
            <a:spAutoFit/>
          </a:bodyPr>
          <a:lstStyle/>
          <a:p>
            <a:pPr algn="l">
              <a:lnSpc>
                <a:spcPts val="3249"/>
              </a:lnSpc>
            </a:pPr>
            <a:r>
              <a:rPr lang="en-US" sz="2499">
                <a:solidFill>
                  <a:srgbClr val="000000"/>
                </a:solidFill>
                <a:latin typeface="Baloo"/>
                <a:ea typeface="Baloo"/>
                <a:cs typeface="Baloo"/>
                <a:sym typeface="Baloo"/>
              </a:rPr>
              <a:t>Kết nối và xác thực: Tạo một đối tượng ImapClient, kết nối tới máy chủ gmail IMAP qua cổng bảo mật SSL (993) và đăng nhập bằng emailContent và passwordContent.</a:t>
            </a:r>
          </a:p>
          <a:p>
            <a:pPr algn="l">
              <a:lnSpc>
                <a:spcPts val="3249"/>
              </a:lnSpc>
            </a:pPr>
            <a:r>
              <a:rPr lang="en-US" sz="2499">
                <a:solidFill>
                  <a:srgbClr val="000000"/>
                </a:solidFill>
                <a:latin typeface="Baloo"/>
                <a:ea typeface="Baloo"/>
                <a:cs typeface="Baloo"/>
                <a:sym typeface="Baloo"/>
              </a:rPr>
              <a:t>Mở hộp thư đến: Lấy hộp thư đến (inbox) và mở nó với quyền chỉ đọc để tránh thay đổi trạng thái.</a:t>
            </a:r>
          </a:p>
          <a:p>
            <a:pPr algn="l">
              <a:lnSpc>
                <a:spcPts val="3249"/>
              </a:lnSpc>
            </a:pPr>
            <a:r>
              <a:rPr lang="en-US" sz="2499">
                <a:solidFill>
                  <a:srgbClr val="000000"/>
                </a:solidFill>
                <a:latin typeface="Baloo"/>
                <a:ea typeface="Baloo"/>
                <a:cs typeface="Baloo"/>
                <a:sym typeface="Baloo"/>
              </a:rPr>
              <a:t>Tìm kiếm email: Sử dụng SearchQuery để truy vấn email được gửi trong khoảng thời gian từ startDate đến endDate.</a:t>
            </a:r>
          </a:p>
          <a:p>
            <a:pPr algn="l">
              <a:lnSpc>
                <a:spcPts val="3249"/>
              </a:lnSpc>
            </a:pPr>
            <a:r>
              <a:rPr lang="en-US" sz="2499">
                <a:solidFill>
                  <a:srgbClr val="000000"/>
                </a:solidFill>
                <a:latin typeface="Baloo"/>
                <a:ea typeface="Baloo"/>
                <a:cs typeface="Baloo"/>
                <a:sym typeface="Baloo"/>
              </a:rPr>
              <a:t>Khởi tạo danh sách email: Tạo một danh sách emailList để lưu thông tin các email sẽ được lấy ra từ kết quả truy vấn, bao gồm người gửi, tiêu đề, và thời gian nhận.</a:t>
            </a:r>
          </a:p>
          <a:p>
            <a:pPr algn="l">
              <a:lnSpc>
                <a:spcPts val="3249"/>
              </a:lnSpc>
              <a:spcBef>
                <a:spcPct val="0"/>
              </a:spcBef>
            </a:pPr>
            <a:endParaRPr lang="en-US" sz="2499">
              <a:solidFill>
                <a:srgbClr val="000000"/>
              </a:solidFill>
              <a:latin typeface="Baloo"/>
              <a:ea typeface="Baloo"/>
              <a:cs typeface="Baloo"/>
              <a:sym typeface="Baloo"/>
            </a:endParaRPr>
          </a:p>
        </p:txBody>
      </p:sp>
    </p:spTree>
  </p:cSld>
  <p:clrMapOvr>
    <a:masterClrMapping/>
  </p:clrMapOvr>
  <p:transition spd="slow">
    <p:random/>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AEF"/>
        </a:solidFill>
        <a:effectLst/>
      </p:bgPr>
    </p:bg>
    <p:spTree>
      <p:nvGrpSpPr>
        <p:cNvPr id="1" name=""/>
        <p:cNvGrpSpPr/>
        <p:nvPr/>
      </p:nvGrpSpPr>
      <p:grpSpPr>
        <a:xfrm>
          <a:off x="0" y="0"/>
          <a:ext cx="0" cy="0"/>
          <a:chOff x="0" y="0"/>
          <a:chExt cx="0" cy="0"/>
        </a:xfrm>
      </p:grpSpPr>
      <p:sp>
        <p:nvSpPr>
          <p:cNvPr id="2" name="Freeform 2"/>
          <p:cNvSpPr/>
          <p:nvPr/>
        </p:nvSpPr>
        <p:spPr>
          <a:xfrm rot="-776060">
            <a:off x="12219516" y="-1981356"/>
            <a:ext cx="8338090" cy="7254138"/>
          </a:xfrm>
          <a:custGeom>
            <a:avLst/>
            <a:gdLst/>
            <a:ahLst/>
            <a:cxnLst/>
            <a:rect l="l" t="t" r="r" b="b"/>
            <a:pathLst>
              <a:path w="8338090" h="7254138">
                <a:moveTo>
                  <a:pt x="0" y="0"/>
                </a:moveTo>
                <a:lnTo>
                  <a:pt x="8338090" y="0"/>
                </a:lnTo>
                <a:lnTo>
                  <a:pt x="8338090" y="7254138"/>
                </a:lnTo>
                <a:lnTo>
                  <a:pt x="0" y="725413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668571" y="4124586"/>
            <a:ext cx="10815438" cy="5680169"/>
          </a:xfrm>
          <a:custGeom>
            <a:avLst/>
            <a:gdLst/>
            <a:ahLst/>
            <a:cxnLst/>
            <a:rect l="l" t="t" r="r" b="b"/>
            <a:pathLst>
              <a:path w="10815438" h="5680169">
                <a:moveTo>
                  <a:pt x="0" y="0"/>
                </a:moveTo>
                <a:lnTo>
                  <a:pt x="10815438" y="0"/>
                </a:lnTo>
                <a:lnTo>
                  <a:pt x="10815438" y="5680169"/>
                </a:lnTo>
                <a:lnTo>
                  <a:pt x="0" y="5680169"/>
                </a:lnTo>
                <a:lnTo>
                  <a:pt x="0" y="0"/>
                </a:lnTo>
                <a:close/>
              </a:path>
            </a:pathLst>
          </a:custGeom>
          <a:blipFill>
            <a:blip r:embed="rId4"/>
            <a:stretch>
              <a:fillRect/>
            </a:stretch>
          </a:blipFill>
        </p:spPr>
      </p:sp>
      <p:sp>
        <p:nvSpPr>
          <p:cNvPr id="4" name="TextBox 4"/>
          <p:cNvSpPr txBox="1"/>
          <p:nvPr/>
        </p:nvSpPr>
        <p:spPr>
          <a:xfrm>
            <a:off x="1291717" y="445770"/>
            <a:ext cx="9437658" cy="602729"/>
          </a:xfrm>
          <a:prstGeom prst="rect">
            <a:avLst/>
          </a:prstGeom>
        </p:spPr>
        <p:txBody>
          <a:bodyPr wrap="square" lIns="0" tIns="0" rIns="0" bIns="0" rtlCol="0" anchor="t">
            <a:spAutoFit/>
          </a:bodyPr>
          <a:lstStyle/>
          <a:p>
            <a:pPr algn="ctr">
              <a:lnSpc>
                <a:spcPts val="4680"/>
              </a:lnSpc>
              <a:spcBef>
                <a:spcPct val="0"/>
              </a:spcBef>
            </a:pPr>
            <a:r>
              <a:rPr lang="en-US" sz="3600">
                <a:solidFill>
                  <a:srgbClr val="000000"/>
                </a:solidFill>
                <a:latin typeface="Baloo"/>
                <a:ea typeface="Baloo"/>
                <a:cs typeface="Baloo"/>
                <a:sym typeface="Baloo"/>
              </a:rPr>
              <a:t>4.Lấy thông tin và lưu vào danh sách email</a:t>
            </a:r>
          </a:p>
        </p:txBody>
      </p:sp>
      <p:sp>
        <p:nvSpPr>
          <p:cNvPr id="5" name="TextBox 5"/>
          <p:cNvSpPr txBox="1"/>
          <p:nvPr/>
        </p:nvSpPr>
        <p:spPr>
          <a:xfrm>
            <a:off x="1291717" y="1626663"/>
            <a:ext cx="8554156" cy="2444750"/>
          </a:xfrm>
          <a:prstGeom prst="rect">
            <a:avLst/>
          </a:prstGeom>
        </p:spPr>
        <p:txBody>
          <a:bodyPr lIns="0" tIns="0" rIns="0" bIns="0" rtlCol="0" anchor="t">
            <a:spAutoFit/>
          </a:bodyPr>
          <a:lstStyle/>
          <a:p>
            <a:pPr algn="l">
              <a:lnSpc>
                <a:spcPts val="3249"/>
              </a:lnSpc>
            </a:pPr>
            <a:r>
              <a:rPr lang="en-US" sz="2499">
                <a:solidFill>
                  <a:srgbClr val="000000"/>
                </a:solidFill>
                <a:latin typeface="Baloo"/>
                <a:ea typeface="Baloo"/>
                <a:cs typeface="Baloo"/>
                <a:sym typeface="Baloo"/>
              </a:rPr>
              <a:t>  Duyệt qua danh sách các ID email (uids), sử dụng GetMessageAsync để lấy thông tin chi tiết cho từng email. </a:t>
            </a:r>
          </a:p>
          <a:p>
            <a:pPr algn="l">
              <a:lnSpc>
                <a:spcPts val="3249"/>
              </a:lnSpc>
            </a:pPr>
            <a:r>
              <a:rPr lang="en-US" sz="2499">
                <a:solidFill>
                  <a:srgbClr val="000000"/>
                </a:solidFill>
                <a:latin typeface="Baloo"/>
                <a:ea typeface="Baloo"/>
                <a:cs typeface="Baloo"/>
                <a:sym typeface="Baloo"/>
              </a:rPr>
              <a:t>  Sau đó, tạo một đối tượng EmailInfo chứa thông tin về người gửi, tiêu đề, nội dung và thời gian nhận, và thêm đối tượng này vào danh sách emailList để lưu trữ.</a:t>
            </a:r>
          </a:p>
          <a:p>
            <a:pPr algn="l">
              <a:lnSpc>
                <a:spcPts val="3249"/>
              </a:lnSpc>
              <a:spcBef>
                <a:spcPct val="0"/>
              </a:spcBef>
            </a:pPr>
            <a:endParaRPr lang="en-US" sz="2499">
              <a:solidFill>
                <a:srgbClr val="000000"/>
              </a:solidFill>
              <a:latin typeface="Baloo"/>
              <a:ea typeface="Baloo"/>
              <a:cs typeface="Baloo"/>
              <a:sym typeface="Baloo"/>
            </a:endParaRPr>
          </a:p>
        </p:txBody>
      </p:sp>
    </p:spTree>
  </p:cSld>
  <p:clrMapOvr>
    <a:masterClrMapping/>
  </p:clrMapOvr>
  <p:transition spd="slow">
    <p:random/>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AEF"/>
        </a:solidFill>
        <a:effectLst/>
      </p:bgPr>
    </p:bg>
    <p:spTree>
      <p:nvGrpSpPr>
        <p:cNvPr id="1" name=""/>
        <p:cNvGrpSpPr/>
        <p:nvPr/>
      </p:nvGrpSpPr>
      <p:grpSpPr>
        <a:xfrm>
          <a:off x="0" y="0"/>
          <a:ext cx="0" cy="0"/>
          <a:chOff x="0" y="0"/>
          <a:chExt cx="0" cy="0"/>
        </a:xfrm>
      </p:grpSpPr>
      <p:pic>
        <p:nvPicPr>
          <p:cNvPr id="3" name="Picture 3"/>
          <p:cNvPicPr>
            <a:picLocks noChangeAspect="1"/>
          </p:cNvPicPr>
          <p:nvPr/>
        </p:nvPicPr>
        <p:blipFill>
          <a:blip r:embed="rId2"/>
          <a:srcRect l="70477" t="23497"/>
          <a:stretch>
            <a:fillRect/>
          </a:stretch>
        </p:blipFill>
        <p:spPr>
          <a:xfrm rot="-5400000" flipH="1">
            <a:off x="12514025" y="4513025"/>
            <a:ext cx="3215480" cy="8332470"/>
          </a:xfrm>
          <a:prstGeom prst="rect">
            <a:avLst/>
          </a:prstGeom>
        </p:spPr>
      </p:pic>
      <p:sp>
        <p:nvSpPr>
          <p:cNvPr id="4" name="Freeform 4"/>
          <p:cNvSpPr/>
          <p:nvPr/>
        </p:nvSpPr>
        <p:spPr>
          <a:xfrm>
            <a:off x="1454810" y="4511277"/>
            <a:ext cx="15378380" cy="3094899"/>
          </a:xfrm>
          <a:custGeom>
            <a:avLst/>
            <a:gdLst/>
            <a:ahLst/>
            <a:cxnLst/>
            <a:rect l="l" t="t" r="r" b="b"/>
            <a:pathLst>
              <a:path w="15378380" h="3094899">
                <a:moveTo>
                  <a:pt x="0" y="0"/>
                </a:moveTo>
                <a:lnTo>
                  <a:pt x="15378380" y="0"/>
                </a:lnTo>
                <a:lnTo>
                  <a:pt x="15378380" y="3094899"/>
                </a:lnTo>
                <a:lnTo>
                  <a:pt x="0" y="3094899"/>
                </a:lnTo>
                <a:lnTo>
                  <a:pt x="0" y="0"/>
                </a:lnTo>
                <a:close/>
              </a:path>
            </a:pathLst>
          </a:custGeom>
          <a:blipFill>
            <a:blip r:embed="rId3"/>
            <a:stretch>
              <a:fillRect/>
            </a:stretch>
          </a:blipFill>
        </p:spPr>
      </p:sp>
      <p:sp>
        <p:nvSpPr>
          <p:cNvPr id="5" name="TextBox 5"/>
          <p:cNvSpPr txBox="1"/>
          <p:nvPr/>
        </p:nvSpPr>
        <p:spPr>
          <a:xfrm>
            <a:off x="3187049" y="959574"/>
            <a:ext cx="12754846" cy="552450"/>
          </a:xfrm>
          <a:prstGeom prst="rect">
            <a:avLst/>
          </a:prstGeom>
        </p:spPr>
        <p:txBody>
          <a:bodyPr lIns="0" tIns="0" rIns="0" bIns="0" rtlCol="0" anchor="t">
            <a:spAutoFit/>
          </a:bodyPr>
          <a:lstStyle/>
          <a:p>
            <a:pPr algn="l">
              <a:lnSpc>
                <a:spcPts val="4320"/>
              </a:lnSpc>
            </a:pPr>
            <a:r>
              <a:rPr lang="en-US" sz="3600">
                <a:solidFill>
                  <a:srgbClr val="000000"/>
                </a:solidFill>
                <a:latin typeface="Baloo"/>
                <a:ea typeface="Baloo"/>
                <a:cs typeface="Baloo"/>
                <a:sym typeface="Baloo"/>
              </a:rPr>
              <a:t>5.Thiết lập DataGridView và kết thúc</a:t>
            </a:r>
          </a:p>
        </p:txBody>
      </p:sp>
      <p:sp>
        <p:nvSpPr>
          <p:cNvPr id="6" name="TextBox 6"/>
          <p:cNvSpPr txBox="1"/>
          <p:nvPr/>
        </p:nvSpPr>
        <p:spPr>
          <a:xfrm>
            <a:off x="3187049" y="1779751"/>
            <a:ext cx="12160007" cy="2035175"/>
          </a:xfrm>
          <a:prstGeom prst="rect">
            <a:avLst/>
          </a:prstGeom>
        </p:spPr>
        <p:txBody>
          <a:bodyPr lIns="0" tIns="0" rIns="0" bIns="0" rtlCol="0" anchor="t">
            <a:spAutoFit/>
          </a:bodyPr>
          <a:lstStyle/>
          <a:p>
            <a:pPr algn="l">
              <a:lnSpc>
                <a:spcPts val="3249"/>
              </a:lnSpc>
            </a:pPr>
            <a:r>
              <a:rPr lang="en-US" sz="2499">
                <a:solidFill>
                  <a:srgbClr val="000000"/>
                </a:solidFill>
                <a:latin typeface="Baloo"/>
                <a:ea typeface="Baloo"/>
                <a:cs typeface="Baloo"/>
                <a:sym typeface="Baloo"/>
              </a:rPr>
              <a:t>  Cấu hình DataGridView để hiển thị danh sách email. Thiết lập font chữ, kích thước, và kiểu chữ. Sau đó, emailList được gán làm nguồn dữ liệu cho dataGridView1, và các cột cùng hàng được tự động điều chỉnh kích thước theo nội dung. </a:t>
            </a:r>
          </a:p>
          <a:p>
            <a:pPr algn="l">
              <a:lnSpc>
                <a:spcPts val="3249"/>
              </a:lnSpc>
            </a:pPr>
            <a:r>
              <a:rPr lang="en-US" sz="2499">
                <a:solidFill>
                  <a:srgbClr val="000000"/>
                </a:solidFill>
                <a:latin typeface="Baloo"/>
                <a:ea typeface="Baloo"/>
                <a:cs typeface="Baloo"/>
                <a:sym typeface="Baloo"/>
              </a:rPr>
              <a:t>  Cuối cùng, đoạn mã ngắt kết nối với máy chủ IMAP một cách an toàn.</a:t>
            </a:r>
          </a:p>
          <a:p>
            <a:pPr algn="l">
              <a:lnSpc>
                <a:spcPts val="3249"/>
              </a:lnSpc>
              <a:spcBef>
                <a:spcPct val="0"/>
              </a:spcBef>
            </a:pPr>
            <a:endParaRPr lang="en-US" sz="2499">
              <a:solidFill>
                <a:srgbClr val="000000"/>
              </a:solidFill>
              <a:latin typeface="Baloo"/>
              <a:ea typeface="Baloo"/>
              <a:cs typeface="Baloo"/>
              <a:sym typeface="Baloo"/>
            </a:endParaRPr>
          </a:p>
        </p:txBody>
      </p:sp>
    </p:spTree>
  </p:cSld>
  <p:clrMapOvr>
    <a:masterClrMapping/>
  </p:clrMapOvr>
  <p:transition spd="slow">
    <p:random/>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AE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13655377" y="6809666"/>
            <a:ext cx="6229999" cy="6954669"/>
          </a:xfrm>
          <a:prstGeom prst="rect">
            <a:avLst/>
          </a:prstGeom>
        </p:spPr>
      </p:pic>
      <p:pic>
        <p:nvPicPr>
          <p:cNvPr id="3" name="Picture 3"/>
          <p:cNvPicPr>
            <a:picLocks noChangeAspect="1"/>
          </p:cNvPicPr>
          <p:nvPr/>
        </p:nvPicPr>
        <p:blipFill>
          <a:blip r:embed="rId3"/>
          <a:srcRect/>
          <a:stretch>
            <a:fillRect/>
          </a:stretch>
        </p:blipFill>
        <p:spPr>
          <a:xfrm>
            <a:off x="0" y="0"/>
            <a:ext cx="6925457" cy="4700654"/>
          </a:xfrm>
          <a:prstGeom prst="rect">
            <a:avLst/>
          </a:prstGeom>
        </p:spPr>
      </p:pic>
      <p:sp>
        <p:nvSpPr>
          <p:cNvPr id="5" name="TextBox 5"/>
          <p:cNvSpPr txBox="1"/>
          <p:nvPr/>
        </p:nvSpPr>
        <p:spPr>
          <a:xfrm>
            <a:off x="7189221" y="1470696"/>
            <a:ext cx="8758929" cy="2129155"/>
          </a:xfrm>
          <a:prstGeom prst="rect">
            <a:avLst/>
          </a:prstGeom>
        </p:spPr>
        <p:txBody>
          <a:bodyPr lIns="0" tIns="0" rIns="0" bIns="0" rtlCol="0" anchor="t">
            <a:spAutoFit/>
          </a:bodyPr>
          <a:lstStyle/>
          <a:p>
            <a:pPr algn="l">
              <a:lnSpc>
                <a:spcPts val="3379"/>
              </a:lnSpc>
            </a:pPr>
            <a:r>
              <a:rPr lang="en-US" sz="2599">
                <a:solidFill>
                  <a:srgbClr val="000000"/>
                </a:solidFill>
                <a:latin typeface="Baloo"/>
                <a:ea typeface="Baloo"/>
                <a:cs typeface="Baloo"/>
                <a:sym typeface="Baloo"/>
              </a:rPr>
              <a:t>Dùng để lưu trữ thông tin của một email với ba thuộc tính: From chứa địa chỉ email của người gửi, Subject chứa tiêu đề của email, và TimeReceive lưu thời gian nhận email dưới dạng DateTimeOffset</a:t>
            </a:r>
          </a:p>
          <a:p>
            <a:pPr algn="l">
              <a:lnSpc>
                <a:spcPts val="3379"/>
              </a:lnSpc>
              <a:spcBef>
                <a:spcPct val="0"/>
              </a:spcBef>
            </a:pPr>
            <a:endParaRPr lang="en-US" sz="2599">
              <a:solidFill>
                <a:srgbClr val="000000"/>
              </a:solidFill>
              <a:latin typeface="Baloo"/>
              <a:ea typeface="Baloo"/>
              <a:cs typeface="Baloo"/>
              <a:sym typeface="Baloo"/>
            </a:endParaRPr>
          </a:p>
        </p:txBody>
      </p:sp>
      <p:sp>
        <p:nvSpPr>
          <p:cNvPr id="6" name="TextBox 6"/>
          <p:cNvSpPr txBox="1"/>
          <p:nvPr/>
        </p:nvSpPr>
        <p:spPr>
          <a:xfrm>
            <a:off x="7189221" y="445770"/>
            <a:ext cx="6038577" cy="602729"/>
          </a:xfrm>
          <a:prstGeom prst="rect">
            <a:avLst/>
          </a:prstGeom>
        </p:spPr>
        <p:txBody>
          <a:bodyPr wrap="square" lIns="0" tIns="0" rIns="0" bIns="0" rtlCol="0" anchor="t">
            <a:spAutoFit/>
          </a:bodyPr>
          <a:lstStyle/>
          <a:p>
            <a:pPr algn="ctr">
              <a:lnSpc>
                <a:spcPts val="4680"/>
              </a:lnSpc>
              <a:spcBef>
                <a:spcPct val="0"/>
              </a:spcBef>
            </a:pPr>
            <a:r>
              <a:rPr lang="en-US" sz="3600">
                <a:solidFill>
                  <a:srgbClr val="000000"/>
                </a:solidFill>
                <a:latin typeface="Baloo"/>
                <a:ea typeface="Baloo"/>
                <a:cs typeface="Baloo"/>
                <a:sym typeface="Baloo"/>
              </a:rPr>
              <a:t>6.Định nghĩa lớp EmailInfo</a:t>
            </a:r>
          </a:p>
        </p:txBody>
      </p:sp>
      <p:pic>
        <p:nvPicPr>
          <p:cNvPr id="8" name="Picture 7">
            <a:extLst>
              <a:ext uri="{FF2B5EF4-FFF2-40B4-BE49-F238E27FC236}">
                <a16:creationId xmlns:a16="http://schemas.microsoft.com/office/drawing/2014/main" id="{FB8987EF-7817-406C-81EA-0EBC9CB5A9C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75702" y="4610100"/>
            <a:ext cx="11060461" cy="3719446"/>
          </a:xfrm>
          <a:prstGeom prst="rect">
            <a:avLst/>
          </a:prstGeom>
        </p:spPr>
      </p:pic>
    </p:spTree>
  </p:cSld>
  <p:clrMapOvr>
    <a:masterClrMapping/>
  </p:clrMapOvr>
  <p:transition spd="slow">
    <p:random/>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AEF"/>
        </a:solidFill>
        <a:effectLst/>
      </p:bgPr>
    </p:bg>
    <p:spTree>
      <p:nvGrpSpPr>
        <p:cNvPr id="1" name=""/>
        <p:cNvGrpSpPr/>
        <p:nvPr/>
      </p:nvGrpSpPr>
      <p:grpSpPr>
        <a:xfrm>
          <a:off x="0" y="0"/>
          <a:ext cx="0" cy="0"/>
          <a:chOff x="0" y="0"/>
          <a:chExt cx="0" cy="0"/>
        </a:xfrm>
      </p:grpSpPr>
      <p:sp>
        <p:nvSpPr>
          <p:cNvPr id="2" name="Freeform 2"/>
          <p:cNvSpPr/>
          <p:nvPr/>
        </p:nvSpPr>
        <p:spPr>
          <a:xfrm rot="10090262">
            <a:off x="-2969613" y="5184636"/>
            <a:ext cx="8774007" cy="7633386"/>
          </a:xfrm>
          <a:custGeom>
            <a:avLst/>
            <a:gdLst/>
            <a:ahLst/>
            <a:cxnLst/>
            <a:rect l="l" t="t" r="r" b="b"/>
            <a:pathLst>
              <a:path w="8774007" h="7633386">
                <a:moveTo>
                  <a:pt x="0" y="0"/>
                </a:moveTo>
                <a:lnTo>
                  <a:pt x="8774007" y="0"/>
                </a:lnTo>
                <a:lnTo>
                  <a:pt x="8774007" y="7633386"/>
                </a:lnTo>
                <a:lnTo>
                  <a:pt x="0" y="763338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417391" y="2392504"/>
            <a:ext cx="16070089" cy="6608824"/>
          </a:xfrm>
          <a:custGeom>
            <a:avLst/>
            <a:gdLst/>
            <a:ahLst/>
            <a:cxnLst/>
            <a:rect l="l" t="t" r="r" b="b"/>
            <a:pathLst>
              <a:path w="16070089" h="6608824">
                <a:moveTo>
                  <a:pt x="0" y="0"/>
                </a:moveTo>
                <a:lnTo>
                  <a:pt x="16070089" y="0"/>
                </a:lnTo>
                <a:lnTo>
                  <a:pt x="16070089" y="6608825"/>
                </a:lnTo>
                <a:lnTo>
                  <a:pt x="0" y="6608825"/>
                </a:lnTo>
                <a:lnTo>
                  <a:pt x="0" y="0"/>
                </a:lnTo>
                <a:close/>
              </a:path>
            </a:pathLst>
          </a:custGeom>
          <a:blipFill>
            <a:blip r:embed="rId4"/>
            <a:stretch>
              <a:fillRect/>
            </a:stretch>
          </a:blipFill>
        </p:spPr>
      </p:sp>
      <p:sp>
        <p:nvSpPr>
          <p:cNvPr id="4" name="TextBox 4"/>
          <p:cNvSpPr txBox="1"/>
          <p:nvPr/>
        </p:nvSpPr>
        <p:spPr>
          <a:xfrm>
            <a:off x="1781237" y="990600"/>
            <a:ext cx="4042018" cy="602729"/>
          </a:xfrm>
          <a:prstGeom prst="rect">
            <a:avLst/>
          </a:prstGeom>
        </p:spPr>
        <p:txBody>
          <a:bodyPr wrap="square" lIns="0" tIns="0" rIns="0" bIns="0" rtlCol="0" anchor="t">
            <a:spAutoFit/>
          </a:bodyPr>
          <a:lstStyle/>
          <a:p>
            <a:pPr algn="ctr">
              <a:lnSpc>
                <a:spcPts val="4680"/>
              </a:lnSpc>
              <a:spcBef>
                <a:spcPct val="0"/>
              </a:spcBef>
            </a:pPr>
            <a:r>
              <a:rPr lang="en-US" sz="3600">
                <a:solidFill>
                  <a:srgbClr val="000000"/>
                </a:solidFill>
                <a:latin typeface="Baloo"/>
                <a:ea typeface="Baloo"/>
                <a:cs typeface="Baloo"/>
                <a:sym typeface="Baloo"/>
              </a:rPr>
              <a:t>7.Form đọc email</a:t>
            </a:r>
          </a:p>
        </p:txBody>
      </p:sp>
    </p:spTree>
  </p:cSld>
  <p:clrMapOvr>
    <a:masterClrMapping/>
  </p:clrMapOvr>
  <p:transition spd="slow">
    <p:random/>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AE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0" y="0"/>
            <a:ext cx="6925457" cy="4700654"/>
          </a:xfrm>
          <a:prstGeom prst="rect">
            <a:avLst/>
          </a:prstGeom>
        </p:spPr>
      </p:pic>
      <p:sp>
        <p:nvSpPr>
          <p:cNvPr id="3" name="TextBox 3"/>
          <p:cNvSpPr txBox="1"/>
          <p:nvPr/>
        </p:nvSpPr>
        <p:spPr>
          <a:xfrm>
            <a:off x="5024089" y="1976357"/>
            <a:ext cx="8256150" cy="743793"/>
          </a:xfrm>
          <a:prstGeom prst="rect">
            <a:avLst/>
          </a:prstGeom>
        </p:spPr>
        <p:txBody>
          <a:bodyPr wrap="square" lIns="0" tIns="0" rIns="0" bIns="0" rtlCol="0" anchor="t">
            <a:spAutoFit/>
          </a:bodyPr>
          <a:lstStyle/>
          <a:p>
            <a:pPr algn="ctr">
              <a:lnSpc>
                <a:spcPts val="5849"/>
              </a:lnSpc>
              <a:spcBef>
                <a:spcPct val="0"/>
              </a:spcBef>
            </a:pPr>
            <a:r>
              <a:rPr lang="en-US" sz="4499">
                <a:solidFill>
                  <a:srgbClr val="000000"/>
                </a:solidFill>
                <a:latin typeface="Baloo"/>
                <a:ea typeface="Baloo"/>
                <a:cs typeface="Baloo"/>
                <a:sym typeface="Baloo"/>
              </a:rPr>
              <a:t>Tài khoản hỗ trợ chạy code</a:t>
            </a:r>
          </a:p>
        </p:txBody>
      </p:sp>
      <p:sp>
        <p:nvSpPr>
          <p:cNvPr id="4" name="TextBox 4"/>
          <p:cNvSpPr txBox="1"/>
          <p:nvPr/>
        </p:nvSpPr>
        <p:spPr>
          <a:xfrm>
            <a:off x="5595903" y="4331452"/>
            <a:ext cx="7047522" cy="3785240"/>
          </a:xfrm>
          <a:prstGeom prst="rect">
            <a:avLst/>
          </a:prstGeom>
        </p:spPr>
        <p:txBody>
          <a:bodyPr lIns="0" tIns="0" rIns="0" bIns="0" rtlCol="0" anchor="t">
            <a:spAutoFit/>
          </a:bodyPr>
          <a:lstStyle/>
          <a:p>
            <a:pPr algn="ctr">
              <a:lnSpc>
                <a:spcPts val="6017"/>
              </a:lnSpc>
            </a:pPr>
            <a:r>
              <a:rPr lang="en-US" sz="4628">
                <a:solidFill>
                  <a:srgbClr val="000000"/>
                </a:solidFill>
                <a:latin typeface="Baloo"/>
                <a:ea typeface="Baloo"/>
                <a:cs typeface="Baloo"/>
                <a:sym typeface="Baloo"/>
              </a:rPr>
              <a:t>TK: bumber1x@gmail.com</a:t>
            </a:r>
          </a:p>
          <a:p>
            <a:pPr algn="ctr">
              <a:lnSpc>
                <a:spcPts val="6017"/>
              </a:lnSpc>
            </a:pPr>
            <a:r>
              <a:rPr lang="en-US" sz="4628">
                <a:solidFill>
                  <a:srgbClr val="000000"/>
                </a:solidFill>
                <a:latin typeface="Baloo"/>
                <a:ea typeface="Baloo"/>
                <a:cs typeface="Baloo"/>
                <a:sym typeface="Baloo"/>
              </a:rPr>
              <a:t>Mk: bwjp daqp ebea sgrt</a:t>
            </a:r>
          </a:p>
          <a:p>
            <a:pPr algn="ctr">
              <a:lnSpc>
                <a:spcPts val="6017"/>
              </a:lnSpc>
            </a:pPr>
            <a:endParaRPr lang="en-US" sz="4628">
              <a:solidFill>
                <a:srgbClr val="000000"/>
              </a:solidFill>
              <a:latin typeface="Baloo"/>
              <a:ea typeface="Baloo"/>
              <a:cs typeface="Baloo"/>
              <a:sym typeface="Baloo"/>
            </a:endParaRPr>
          </a:p>
          <a:p>
            <a:pPr algn="ctr">
              <a:lnSpc>
                <a:spcPts val="6017"/>
              </a:lnSpc>
            </a:pPr>
            <a:r>
              <a:rPr lang="en-US" sz="4628">
                <a:solidFill>
                  <a:srgbClr val="000000"/>
                </a:solidFill>
                <a:latin typeface="Baloo"/>
                <a:ea typeface="Baloo"/>
                <a:cs typeface="Baloo"/>
                <a:sym typeface="Baloo"/>
              </a:rPr>
              <a:t>TK: bumber2x@gmail.com</a:t>
            </a:r>
          </a:p>
          <a:p>
            <a:pPr algn="ctr">
              <a:lnSpc>
                <a:spcPts val="6017"/>
              </a:lnSpc>
              <a:spcBef>
                <a:spcPct val="0"/>
              </a:spcBef>
            </a:pPr>
            <a:r>
              <a:rPr lang="en-US" sz="4628">
                <a:solidFill>
                  <a:srgbClr val="000000"/>
                </a:solidFill>
                <a:latin typeface="Baloo"/>
                <a:ea typeface="Baloo"/>
                <a:cs typeface="Baloo"/>
                <a:sym typeface="Baloo"/>
              </a:rPr>
              <a:t>Mk: sjux mahw ndoz qegg</a:t>
            </a:r>
          </a:p>
        </p:txBody>
      </p:sp>
    </p:spTree>
  </p:cSld>
  <p:clrMapOvr>
    <a:masterClrMapping/>
  </p:clrMapOvr>
  <p:transition spd="slow">
    <p:random/>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AEF"/>
        </a:solidFill>
        <a:effectLst/>
      </p:bgPr>
    </p:bg>
    <p:spTree>
      <p:nvGrpSpPr>
        <p:cNvPr id="1" name=""/>
        <p:cNvGrpSpPr/>
        <p:nvPr/>
      </p:nvGrpSpPr>
      <p:grpSpPr>
        <a:xfrm>
          <a:off x="0" y="0"/>
          <a:ext cx="0" cy="0"/>
          <a:chOff x="0" y="0"/>
          <a:chExt cx="0" cy="0"/>
        </a:xfrm>
      </p:grpSpPr>
      <p:sp>
        <p:nvSpPr>
          <p:cNvPr id="3" name="TextBox 3"/>
          <p:cNvSpPr txBox="1"/>
          <p:nvPr/>
        </p:nvSpPr>
        <p:spPr>
          <a:xfrm>
            <a:off x="4421807" y="4057906"/>
            <a:ext cx="9444385" cy="1371600"/>
          </a:xfrm>
          <a:prstGeom prst="rect">
            <a:avLst/>
          </a:prstGeom>
        </p:spPr>
        <p:txBody>
          <a:bodyPr lIns="0" tIns="0" rIns="0" bIns="0" rtlCol="0" anchor="t">
            <a:spAutoFit/>
          </a:bodyPr>
          <a:lstStyle/>
          <a:p>
            <a:pPr algn="ctr">
              <a:lnSpc>
                <a:spcPts val="10800"/>
              </a:lnSpc>
            </a:pPr>
            <a:r>
              <a:rPr lang="en-US" sz="9000">
                <a:solidFill>
                  <a:srgbClr val="000000"/>
                </a:solidFill>
                <a:latin typeface="Baloo"/>
                <a:ea typeface="Baloo"/>
                <a:cs typeface="Baloo"/>
                <a:sym typeface="Baloo"/>
              </a:rPr>
              <a:t>Demo Code</a:t>
            </a:r>
          </a:p>
        </p:txBody>
      </p:sp>
      <p:pic>
        <p:nvPicPr>
          <p:cNvPr id="5" name="Picture 5"/>
          <p:cNvPicPr>
            <a:picLocks noChangeAspect="1"/>
          </p:cNvPicPr>
          <p:nvPr/>
        </p:nvPicPr>
        <p:blipFill>
          <a:blip r:embed="rId2"/>
          <a:srcRect/>
          <a:stretch>
            <a:fillRect/>
          </a:stretch>
        </p:blipFill>
        <p:spPr>
          <a:xfrm>
            <a:off x="11640279" y="-4239083"/>
            <a:ext cx="8152651" cy="8478165"/>
          </a:xfrm>
          <a:prstGeom prst="rect">
            <a:avLst/>
          </a:prstGeom>
        </p:spPr>
      </p:pic>
    </p:spTree>
  </p:cSld>
  <p:clrMapOvr>
    <a:masterClrMapping/>
  </p:clrMapOvr>
  <p:transition spd="slow">
    <p:random/>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FAEF"/>
        </a:solidFill>
        <a:effectLst/>
      </p:bgPr>
    </p:bg>
    <p:spTree>
      <p:nvGrpSpPr>
        <p:cNvPr id="1" name=""/>
        <p:cNvGrpSpPr/>
        <p:nvPr/>
      </p:nvGrpSpPr>
      <p:grpSpPr>
        <a:xfrm>
          <a:off x="0" y="0"/>
          <a:ext cx="0" cy="0"/>
          <a:chOff x="0" y="0"/>
          <a:chExt cx="0" cy="0"/>
        </a:xfrm>
      </p:grpSpPr>
      <p:grpSp>
        <p:nvGrpSpPr>
          <p:cNvPr id="3" name="Group 3"/>
          <p:cNvGrpSpPr/>
          <p:nvPr/>
        </p:nvGrpSpPr>
        <p:grpSpPr>
          <a:xfrm>
            <a:off x="4421807" y="4061081"/>
            <a:ext cx="9444385" cy="2164839"/>
            <a:chOff x="0" y="0"/>
            <a:chExt cx="12592514" cy="2886452"/>
          </a:xfrm>
        </p:grpSpPr>
        <p:sp>
          <p:nvSpPr>
            <p:cNvPr id="4" name="TextBox 4"/>
            <p:cNvSpPr txBox="1"/>
            <p:nvPr/>
          </p:nvSpPr>
          <p:spPr>
            <a:xfrm>
              <a:off x="0" y="-4233"/>
              <a:ext cx="12592514" cy="1828800"/>
            </a:xfrm>
            <a:prstGeom prst="rect">
              <a:avLst/>
            </a:prstGeom>
          </p:spPr>
          <p:txBody>
            <a:bodyPr lIns="0" tIns="0" rIns="0" bIns="0" rtlCol="0" anchor="t">
              <a:spAutoFit/>
            </a:bodyPr>
            <a:lstStyle/>
            <a:p>
              <a:pPr algn="ctr">
                <a:lnSpc>
                  <a:spcPts val="10800"/>
                </a:lnSpc>
              </a:pPr>
              <a:r>
                <a:rPr lang="en-US" sz="9000">
                  <a:solidFill>
                    <a:srgbClr val="000000"/>
                  </a:solidFill>
                  <a:latin typeface="Baloo"/>
                  <a:ea typeface="Baloo"/>
                  <a:cs typeface="Baloo"/>
                  <a:sym typeface="Baloo"/>
                </a:rPr>
                <a:t>Xin cảm ơn!</a:t>
              </a:r>
            </a:p>
          </p:txBody>
        </p:sp>
        <p:sp>
          <p:nvSpPr>
            <p:cNvPr id="5" name="TextBox 5"/>
            <p:cNvSpPr txBox="1"/>
            <p:nvPr/>
          </p:nvSpPr>
          <p:spPr>
            <a:xfrm>
              <a:off x="0" y="2191127"/>
              <a:ext cx="12592514" cy="661458"/>
            </a:xfrm>
            <a:prstGeom prst="rect">
              <a:avLst/>
            </a:prstGeom>
          </p:spPr>
          <p:txBody>
            <a:bodyPr lIns="0" tIns="0" rIns="0" bIns="0" rtlCol="0" anchor="t">
              <a:spAutoFit/>
            </a:bodyPr>
            <a:lstStyle/>
            <a:p>
              <a:pPr algn="ctr">
                <a:lnSpc>
                  <a:spcPts val="4062"/>
                </a:lnSpc>
              </a:pPr>
              <a:r>
                <a:rPr lang="en-US" sz="3125">
                  <a:solidFill>
                    <a:srgbClr val="000000"/>
                  </a:solidFill>
                  <a:latin typeface="Clear Sans"/>
                  <a:ea typeface="Clear Sans"/>
                  <a:cs typeface="Clear Sans"/>
                  <a:sym typeface="Clear Sans"/>
                </a:rPr>
                <a:t>Các bạn có bất kỳ câu hỏi nào cho chúng tôi không?</a:t>
              </a:r>
            </a:p>
          </p:txBody>
        </p:sp>
      </p:grpSp>
    </p:spTree>
  </p:cSld>
  <p:clrMapOvr>
    <a:masterClrMapping/>
  </p:clrMapOvr>
  <p:transition spd="slow">
    <p:random/>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AEF"/>
        </a:solidFill>
        <a:effectLst/>
      </p:bgPr>
    </p:bg>
    <p:spTree>
      <p:nvGrpSpPr>
        <p:cNvPr id="1" name=""/>
        <p:cNvGrpSpPr/>
        <p:nvPr/>
      </p:nvGrpSpPr>
      <p:grpSpPr>
        <a:xfrm>
          <a:off x="0" y="0"/>
          <a:ext cx="0" cy="0"/>
          <a:chOff x="0" y="0"/>
          <a:chExt cx="0" cy="0"/>
        </a:xfrm>
      </p:grpSpPr>
      <p:sp>
        <p:nvSpPr>
          <p:cNvPr id="2" name="TextBox 2"/>
          <p:cNvSpPr txBox="1"/>
          <p:nvPr/>
        </p:nvSpPr>
        <p:spPr>
          <a:xfrm>
            <a:off x="2411266" y="3790069"/>
            <a:ext cx="11810151" cy="3810000"/>
          </a:xfrm>
          <a:prstGeom prst="rect">
            <a:avLst/>
          </a:prstGeom>
        </p:spPr>
        <p:txBody>
          <a:bodyPr lIns="0" tIns="0" rIns="0" bIns="0" rtlCol="0" anchor="t">
            <a:spAutoFit/>
          </a:bodyPr>
          <a:lstStyle/>
          <a:p>
            <a:pPr marL="1079501" lvl="1" indent="-539750" algn="l">
              <a:lnSpc>
                <a:spcPts val="6000"/>
              </a:lnSpc>
              <a:buAutoNum type="arabicPeriod"/>
            </a:pPr>
            <a:r>
              <a:rPr lang="en-US" sz="5000">
                <a:solidFill>
                  <a:srgbClr val="000000"/>
                </a:solidFill>
                <a:latin typeface="Baloo"/>
                <a:ea typeface="Baloo"/>
                <a:cs typeface="Baloo"/>
                <a:sym typeface="Baloo"/>
              </a:rPr>
              <a:t>   Đỗ Đức Khôi</a:t>
            </a:r>
          </a:p>
          <a:p>
            <a:pPr marL="1079501" lvl="1" indent="-539750" algn="l">
              <a:lnSpc>
                <a:spcPts val="6000"/>
              </a:lnSpc>
              <a:buAutoNum type="arabicPeriod"/>
            </a:pPr>
            <a:r>
              <a:rPr lang="en-US" sz="5000">
                <a:solidFill>
                  <a:srgbClr val="000000"/>
                </a:solidFill>
                <a:latin typeface="Baloo"/>
                <a:ea typeface="Baloo"/>
                <a:cs typeface="Baloo"/>
                <a:sym typeface="Baloo"/>
              </a:rPr>
              <a:t>   Võ Quốc Tuấn</a:t>
            </a:r>
          </a:p>
          <a:p>
            <a:pPr marL="1079501" lvl="1" indent="-539750" algn="l">
              <a:lnSpc>
                <a:spcPts val="6000"/>
              </a:lnSpc>
              <a:buAutoNum type="arabicPeriod"/>
            </a:pPr>
            <a:r>
              <a:rPr lang="en-US" sz="5000">
                <a:solidFill>
                  <a:srgbClr val="000000"/>
                </a:solidFill>
                <a:latin typeface="Baloo"/>
                <a:ea typeface="Baloo"/>
                <a:cs typeface="Baloo"/>
                <a:sym typeface="Baloo"/>
              </a:rPr>
              <a:t>   Nguyễn Trung Hiếu</a:t>
            </a:r>
          </a:p>
          <a:p>
            <a:pPr marL="1079501" lvl="1" indent="-539750" algn="l">
              <a:lnSpc>
                <a:spcPts val="6000"/>
              </a:lnSpc>
              <a:buAutoNum type="arabicPeriod"/>
            </a:pPr>
            <a:r>
              <a:rPr lang="en-US" sz="5000">
                <a:solidFill>
                  <a:srgbClr val="000000"/>
                </a:solidFill>
                <a:latin typeface="Baloo"/>
                <a:ea typeface="Baloo"/>
                <a:cs typeface="Baloo"/>
                <a:sym typeface="Baloo"/>
              </a:rPr>
              <a:t>   Trần Nguyễn Trần Hiếu</a:t>
            </a:r>
          </a:p>
          <a:p>
            <a:pPr marL="1079501" lvl="1" indent="-539750" algn="l">
              <a:lnSpc>
                <a:spcPts val="6000"/>
              </a:lnSpc>
              <a:buAutoNum type="arabicPeriod"/>
            </a:pPr>
            <a:r>
              <a:rPr lang="en-US" sz="5000">
                <a:solidFill>
                  <a:srgbClr val="000000"/>
                </a:solidFill>
                <a:latin typeface="Baloo"/>
                <a:ea typeface="Baloo"/>
                <a:cs typeface="Baloo"/>
                <a:sym typeface="Baloo"/>
              </a:rPr>
              <a:t>   Trương Trần Thiên Bảo</a:t>
            </a:r>
          </a:p>
        </p:txBody>
      </p:sp>
      <p:sp>
        <p:nvSpPr>
          <p:cNvPr id="3" name="TextBox 3"/>
          <p:cNvSpPr txBox="1"/>
          <p:nvPr/>
        </p:nvSpPr>
        <p:spPr>
          <a:xfrm>
            <a:off x="10912191" y="971550"/>
            <a:ext cx="4624380" cy="1888491"/>
          </a:xfrm>
          <a:prstGeom prst="rect">
            <a:avLst/>
          </a:prstGeom>
        </p:spPr>
        <p:txBody>
          <a:bodyPr lIns="0" tIns="0" rIns="0" bIns="0" rtlCol="0" anchor="t">
            <a:spAutoFit/>
          </a:bodyPr>
          <a:lstStyle/>
          <a:p>
            <a:pPr algn="ctr">
              <a:lnSpc>
                <a:spcPts val="7539"/>
              </a:lnSpc>
              <a:spcBef>
                <a:spcPct val="0"/>
              </a:spcBef>
            </a:pPr>
            <a:r>
              <a:rPr lang="en-US" sz="5799">
                <a:solidFill>
                  <a:srgbClr val="000000"/>
                </a:solidFill>
                <a:latin typeface="Baloo"/>
                <a:ea typeface="Baloo"/>
                <a:cs typeface="Baloo"/>
                <a:sym typeface="Baloo"/>
              </a:rPr>
              <a:t>Thành viên thực hiện</a:t>
            </a:r>
          </a:p>
        </p:txBody>
      </p:sp>
      <p:pic>
        <p:nvPicPr>
          <p:cNvPr id="4" name="Picture 4"/>
          <p:cNvPicPr>
            <a:picLocks noChangeAspect="1"/>
          </p:cNvPicPr>
          <p:nvPr/>
        </p:nvPicPr>
        <p:blipFill>
          <a:blip r:embed="rId2"/>
          <a:srcRect/>
          <a:stretch>
            <a:fillRect/>
          </a:stretch>
        </p:blipFill>
        <p:spPr>
          <a:xfrm>
            <a:off x="13655377" y="6809666"/>
            <a:ext cx="6229999" cy="6954669"/>
          </a:xfrm>
          <a:prstGeom prst="rect">
            <a:avLst/>
          </a:prstGeom>
        </p:spPr>
      </p:pic>
      <p:pic>
        <p:nvPicPr>
          <p:cNvPr id="5" name="Picture 5"/>
          <p:cNvPicPr>
            <a:picLocks noChangeAspect="1"/>
          </p:cNvPicPr>
          <p:nvPr/>
        </p:nvPicPr>
        <p:blipFill>
          <a:blip r:embed="rId3"/>
          <a:srcRect/>
          <a:stretch>
            <a:fillRect/>
          </a:stretch>
        </p:blipFill>
        <p:spPr>
          <a:xfrm>
            <a:off x="0" y="0"/>
            <a:ext cx="6925457" cy="4700654"/>
          </a:xfrm>
          <a:prstGeom prst="rect">
            <a:avLst/>
          </a:prstGeom>
        </p:spPr>
      </p:pic>
    </p:spTree>
  </p:cSld>
  <p:clrMapOvr>
    <a:masterClrMapping/>
  </p:clrMapOvr>
  <p:transition spd="slow">
    <p:random/>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AEF"/>
        </a:solidFill>
        <a:effectLst/>
      </p:bgPr>
    </p:bg>
    <p:spTree>
      <p:nvGrpSpPr>
        <p:cNvPr id="1" name=""/>
        <p:cNvGrpSpPr/>
        <p:nvPr/>
      </p:nvGrpSpPr>
      <p:grpSpPr>
        <a:xfrm>
          <a:off x="0" y="0"/>
          <a:ext cx="0" cy="0"/>
          <a:chOff x="0" y="0"/>
          <a:chExt cx="0" cy="0"/>
        </a:xfrm>
      </p:grpSpPr>
      <p:sp>
        <p:nvSpPr>
          <p:cNvPr id="2" name="Freeform 2"/>
          <p:cNvSpPr/>
          <p:nvPr/>
        </p:nvSpPr>
        <p:spPr>
          <a:xfrm rot="-776060">
            <a:off x="12219516" y="-1981356"/>
            <a:ext cx="8338090" cy="7254138"/>
          </a:xfrm>
          <a:custGeom>
            <a:avLst/>
            <a:gdLst/>
            <a:ahLst/>
            <a:cxnLst/>
            <a:rect l="l" t="t" r="r" b="b"/>
            <a:pathLst>
              <a:path w="8338090" h="7254138">
                <a:moveTo>
                  <a:pt x="0" y="0"/>
                </a:moveTo>
                <a:lnTo>
                  <a:pt x="8338090" y="0"/>
                </a:lnTo>
                <a:lnTo>
                  <a:pt x="8338090" y="7254138"/>
                </a:lnTo>
                <a:lnTo>
                  <a:pt x="0" y="725413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692" y="5498668"/>
            <a:ext cx="8061268" cy="1800938"/>
          </a:xfrm>
          <a:custGeom>
            <a:avLst/>
            <a:gdLst/>
            <a:ahLst/>
            <a:cxnLst/>
            <a:rect l="l" t="t" r="r" b="b"/>
            <a:pathLst>
              <a:path w="8014932" h="1847276">
                <a:moveTo>
                  <a:pt x="0" y="0"/>
                </a:moveTo>
                <a:lnTo>
                  <a:pt x="8014932" y="0"/>
                </a:lnTo>
                <a:lnTo>
                  <a:pt x="8014932" y="1847276"/>
                </a:lnTo>
                <a:lnTo>
                  <a:pt x="0" y="1847276"/>
                </a:lnTo>
                <a:lnTo>
                  <a:pt x="0" y="0"/>
                </a:lnTo>
                <a:close/>
              </a:path>
            </a:pathLst>
          </a:custGeom>
          <a:blipFill>
            <a:blip r:embed="rId4"/>
            <a:stretch>
              <a:fillRect r="-12859" b="-7489"/>
            </a:stretch>
          </a:blipFill>
        </p:spPr>
      </p:sp>
      <p:sp>
        <p:nvSpPr>
          <p:cNvPr id="4" name="Freeform 4"/>
          <p:cNvSpPr/>
          <p:nvPr/>
        </p:nvSpPr>
        <p:spPr>
          <a:xfrm>
            <a:off x="9004790" y="5498668"/>
            <a:ext cx="6903113" cy="2649696"/>
          </a:xfrm>
          <a:custGeom>
            <a:avLst/>
            <a:gdLst/>
            <a:ahLst/>
            <a:cxnLst/>
            <a:rect l="l" t="t" r="r" b="b"/>
            <a:pathLst>
              <a:path w="6903113" h="2649696">
                <a:moveTo>
                  <a:pt x="0" y="0"/>
                </a:moveTo>
                <a:lnTo>
                  <a:pt x="6903114" y="0"/>
                </a:lnTo>
                <a:lnTo>
                  <a:pt x="6903114" y="2649696"/>
                </a:lnTo>
                <a:lnTo>
                  <a:pt x="0" y="2649696"/>
                </a:lnTo>
                <a:lnTo>
                  <a:pt x="0" y="0"/>
                </a:lnTo>
                <a:close/>
              </a:path>
            </a:pathLst>
          </a:custGeom>
          <a:blipFill>
            <a:blip r:embed="rId5"/>
            <a:stretch>
              <a:fillRect r="-6566"/>
            </a:stretch>
          </a:blipFill>
        </p:spPr>
      </p:sp>
      <p:sp>
        <p:nvSpPr>
          <p:cNvPr id="5" name="TextBox 5"/>
          <p:cNvSpPr txBox="1"/>
          <p:nvPr/>
        </p:nvSpPr>
        <p:spPr>
          <a:xfrm>
            <a:off x="4032958" y="691243"/>
            <a:ext cx="8485823" cy="1219200"/>
          </a:xfrm>
          <a:prstGeom prst="rect">
            <a:avLst/>
          </a:prstGeom>
        </p:spPr>
        <p:txBody>
          <a:bodyPr lIns="0" tIns="0" rIns="0" bIns="0" rtlCol="0" anchor="t">
            <a:spAutoFit/>
          </a:bodyPr>
          <a:lstStyle/>
          <a:p>
            <a:pPr algn="ctr">
              <a:lnSpc>
                <a:spcPts val="9750"/>
              </a:lnSpc>
              <a:spcBef>
                <a:spcPct val="0"/>
              </a:spcBef>
            </a:pPr>
            <a:r>
              <a:rPr lang="en-US" sz="7500">
                <a:solidFill>
                  <a:srgbClr val="000000"/>
                </a:solidFill>
                <a:latin typeface="Baloo"/>
                <a:ea typeface="Baloo"/>
                <a:cs typeface="Baloo"/>
                <a:sym typeface="Baloo"/>
              </a:rPr>
              <a:t>Ứng dụng gửi email</a:t>
            </a:r>
          </a:p>
        </p:txBody>
      </p:sp>
      <p:sp>
        <p:nvSpPr>
          <p:cNvPr id="6" name="TextBox 6"/>
          <p:cNvSpPr txBox="1"/>
          <p:nvPr/>
        </p:nvSpPr>
        <p:spPr>
          <a:xfrm>
            <a:off x="657997" y="2578144"/>
            <a:ext cx="4457050" cy="598375"/>
          </a:xfrm>
          <a:prstGeom prst="rect">
            <a:avLst/>
          </a:prstGeom>
        </p:spPr>
        <p:txBody>
          <a:bodyPr wrap="square" lIns="0" tIns="0" rIns="0" bIns="0" rtlCol="0" anchor="t">
            <a:spAutoFit/>
          </a:bodyPr>
          <a:lstStyle/>
          <a:p>
            <a:pPr algn="ctr">
              <a:lnSpc>
                <a:spcPts val="4680"/>
              </a:lnSpc>
              <a:spcBef>
                <a:spcPct val="0"/>
              </a:spcBef>
            </a:pPr>
            <a:r>
              <a:rPr lang="en-US" sz="3600">
                <a:solidFill>
                  <a:srgbClr val="000000"/>
                </a:solidFill>
                <a:latin typeface="Baloo"/>
                <a:ea typeface="Baloo"/>
                <a:cs typeface="Baloo"/>
                <a:sym typeface="Baloo"/>
              </a:rPr>
              <a:t>1.Thư viện sử dụng</a:t>
            </a:r>
          </a:p>
        </p:txBody>
      </p:sp>
      <p:sp>
        <p:nvSpPr>
          <p:cNvPr id="7" name="TextBox 7"/>
          <p:cNvSpPr txBox="1"/>
          <p:nvPr/>
        </p:nvSpPr>
        <p:spPr>
          <a:xfrm>
            <a:off x="9149624" y="2578144"/>
            <a:ext cx="3769972" cy="602729"/>
          </a:xfrm>
          <a:prstGeom prst="rect">
            <a:avLst/>
          </a:prstGeom>
        </p:spPr>
        <p:txBody>
          <a:bodyPr wrap="square" lIns="0" tIns="0" rIns="0" bIns="0" rtlCol="0" anchor="t">
            <a:spAutoFit/>
          </a:bodyPr>
          <a:lstStyle/>
          <a:p>
            <a:pPr algn="ctr">
              <a:lnSpc>
                <a:spcPts val="4680"/>
              </a:lnSpc>
              <a:spcBef>
                <a:spcPct val="0"/>
              </a:spcBef>
            </a:pPr>
            <a:r>
              <a:rPr lang="en-US" sz="3600">
                <a:solidFill>
                  <a:srgbClr val="000000"/>
                </a:solidFill>
                <a:latin typeface="Baloo"/>
                <a:ea typeface="Baloo"/>
                <a:cs typeface="Baloo"/>
                <a:sym typeface="Baloo"/>
              </a:rPr>
              <a:t>2.Khởi tạo form</a:t>
            </a:r>
          </a:p>
        </p:txBody>
      </p:sp>
      <p:sp>
        <p:nvSpPr>
          <p:cNvPr id="8" name="TextBox 8"/>
          <p:cNvSpPr txBox="1"/>
          <p:nvPr/>
        </p:nvSpPr>
        <p:spPr>
          <a:xfrm>
            <a:off x="125258" y="3771020"/>
            <a:ext cx="8554156" cy="1550670"/>
          </a:xfrm>
          <a:prstGeom prst="rect">
            <a:avLst/>
          </a:prstGeom>
        </p:spPr>
        <p:txBody>
          <a:bodyPr lIns="0" tIns="0" rIns="0" bIns="0" rtlCol="0" anchor="t">
            <a:spAutoFit/>
          </a:bodyPr>
          <a:lstStyle/>
          <a:p>
            <a:pPr algn="l">
              <a:lnSpc>
                <a:spcPts val="3120"/>
              </a:lnSpc>
            </a:pPr>
            <a:r>
              <a:rPr lang="en-US" sz="2400">
                <a:solidFill>
                  <a:srgbClr val="000000"/>
                </a:solidFill>
                <a:latin typeface="Baloo"/>
                <a:ea typeface="Baloo"/>
                <a:cs typeface="Baloo"/>
                <a:sym typeface="Baloo"/>
              </a:rPr>
              <a:t>Thư viện System.Net, System.Net.Mail cung cấp các lớp, giao thức hỗ trợ mạng và cung cấp các lớp cụ thể cho việc gửi email</a:t>
            </a:r>
          </a:p>
          <a:p>
            <a:pPr algn="l">
              <a:lnSpc>
                <a:spcPts val="3120"/>
              </a:lnSpc>
              <a:spcBef>
                <a:spcPct val="0"/>
              </a:spcBef>
            </a:pPr>
            <a:endParaRPr lang="en-US" sz="2400">
              <a:solidFill>
                <a:srgbClr val="000000"/>
              </a:solidFill>
              <a:latin typeface="Baloo"/>
              <a:ea typeface="Baloo"/>
              <a:cs typeface="Baloo"/>
              <a:sym typeface="Baloo"/>
            </a:endParaRPr>
          </a:p>
        </p:txBody>
      </p:sp>
      <p:sp>
        <p:nvSpPr>
          <p:cNvPr id="9" name="TextBox 9"/>
          <p:cNvSpPr txBox="1"/>
          <p:nvPr/>
        </p:nvSpPr>
        <p:spPr>
          <a:xfrm>
            <a:off x="9004790" y="3748479"/>
            <a:ext cx="8876084" cy="1160145"/>
          </a:xfrm>
          <a:prstGeom prst="rect">
            <a:avLst/>
          </a:prstGeom>
        </p:spPr>
        <p:txBody>
          <a:bodyPr lIns="0" tIns="0" rIns="0" bIns="0" rtlCol="0" anchor="t">
            <a:spAutoFit/>
          </a:bodyPr>
          <a:lstStyle/>
          <a:p>
            <a:pPr algn="l">
              <a:lnSpc>
                <a:spcPts val="3120"/>
              </a:lnSpc>
            </a:pPr>
            <a:r>
              <a:rPr lang="en-US" sz="2400">
                <a:solidFill>
                  <a:srgbClr val="000000"/>
                </a:solidFill>
                <a:latin typeface="Baloo"/>
                <a:ea typeface="Baloo"/>
                <a:cs typeface="Baloo"/>
                <a:sym typeface="Baloo"/>
              </a:rPr>
              <a:t>Khởi tạo Form và thiết lập các thành phần giao diện với InitializeComponent()</a:t>
            </a:r>
          </a:p>
          <a:p>
            <a:pPr algn="l">
              <a:lnSpc>
                <a:spcPts val="3120"/>
              </a:lnSpc>
              <a:spcBef>
                <a:spcPct val="0"/>
              </a:spcBef>
            </a:pPr>
            <a:endParaRPr lang="en-US" sz="2400">
              <a:solidFill>
                <a:srgbClr val="000000"/>
              </a:solidFill>
              <a:latin typeface="Baloo"/>
              <a:ea typeface="Baloo"/>
              <a:cs typeface="Baloo"/>
              <a:sym typeface="Baloo"/>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ppt_x"/>
                                          </p:val>
                                        </p:tav>
                                        <p:tav tm="100000">
                                          <p:val>
                                            <p:strVal val="#ppt_x"/>
                                          </p:val>
                                        </p:tav>
                                      </p:tavLst>
                                    </p:anim>
                                    <p:anim calcmode="lin" valueType="num">
                                      <p:cBhvr additive="base">
                                        <p:cTn id="1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500" fill="hold"/>
                                        <p:tgtEl>
                                          <p:spTgt spid="7"/>
                                        </p:tgtEl>
                                        <p:attrNameLst>
                                          <p:attrName>ppt_x</p:attrName>
                                        </p:attrNameLst>
                                      </p:cBhvr>
                                      <p:tavLst>
                                        <p:tav tm="0">
                                          <p:val>
                                            <p:strVal val="#ppt_x"/>
                                          </p:val>
                                        </p:tav>
                                        <p:tav tm="100000">
                                          <p:val>
                                            <p:strVal val="#ppt_x"/>
                                          </p:val>
                                        </p:tav>
                                      </p:tavLst>
                                    </p:anim>
                                    <p:anim calcmode="lin" valueType="num">
                                      <p:cBhvr additive="base">
                                        <p:cTn id="22" dur="500" fill="hold"/>
                                        <p:tgtEl>
                                          <p:spTgt spid="7"/>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4"/>
                                        </p:tgtEl>
                                        <p:attrNameLst>
                                          <p:attrName>style.visibility</p:attrName>
                                        </p:attrNameLst>
                                      </p:cBhvr>
                                      <p:to>
                                        <p:strVal val="visible"/>
                                      </p:to>
                                    </p:set>
                                    <p:anim calcmode="lin" valueType="num">
                                      <p:cBhvr additive="base">
                                        <p:cTn id="25" dur="500" fill="hold"/>
                                        <p:tgtEl>
                                          <p:spTgt spid="4"/>
                                        </p:tgtEl>
                                        <p:attrNameLst>
                                          <p:attrName>ppt_x</p:attrName>
                                        </p:attrNameLst>
                                      </p:cBhvr>
                                      <p:tavLst>
                                        <p:tav tm="0">
                                          <p:val>
                                            <p:strVal val="#ppt_x"/>
                                          </p:val>
                                        </p:tav>
                                        <p:tav tm="100000">
                                          <p:val>
                                            <p:strVal val="#ppt_x"/>
                                          </p:val>
                                        </p:tav>
                                      </p:tavLst>
                                    </p:anim>
                                    <p:anim calcmode="lin" valueType="num">
                                      <p:cBhvr additive="base">
                                        <p:cTn id="26" dur="500" fill="hold"/>
                                        <p:tgtEl>
                                          <p:spTgt spid="4"/>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anim calcmode="lin" valueType="num">
                                      <p:cBhvr additive="base">
                                        <p:cTn id="29" dur="500" fill="hold"/>
                                        <p:tgtEl>
                                          <p:spTgt spid="9"/>
                                        </p:tgtEl>
                                        <p:attrNameLst>
                                          <p:attrName>ppt_x</p:attrName>
                                        </p:attrNameLst>
                                      </p:cBhvr>
                                      <p:tavLst>
                                        <p:tav tm="0">
                                          <p:val>
                                            <p:strVal val="#ppt_x"/>
                                          </p:val>
                                        </p:tav>
                                        <p:tav tm="100000">
                                          <p:val>
                                            <p:strVal val="#ppt_x"/>
                                          </p:val>
                                        </p:tav>
                                      </p:tavLst>
                                    </p:anim>
                                    <p:anim calcmode="lin" valueType="num">
                                      <p:cBhvr additive="base">
                                        <p:cTn id="3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AE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62989" t="67035"/>
          <a:stretch>
            <a:fillRect/>
          </a:stretch>
        </p:blipFill>
        <p:spPr>
          <a:xfrm>
            <a:off x="14955704" y="7197948"/>
            <a:ext cx="3468258" cy="3089052"/>
          </a:xfrm>
          <a:prstGeom prst="rect">
            <a:avLst/>
          </a:prstGeom>
        </p:spPr>
      </p:pic>
      <p:sp>
        <p:nvSpPr>
          <p:cNvPr id="4" name="Freeform 4"/>
          <p:cNvSpPr/>
          <p:nvPr/>
        </p:nvSpPr>
        <p:spPr>
          <a:xfrm>
            <a:off x="3207501" y="4865279"/>
            <a:ext cx="11301259" cy="3347998"/>
          </a:xfrm>
          <a:custGeom>
            <a:avLst/>
            <a:gdLst/>
            <a:ahLst/>
            <a:cxnLst/>
            <a:rect l="l" t="t" r="r" b="b"/>
            <a:pathLst>
              <a:path w="11301259" h="3347998">
                <a:moveTo>
                  <a:pt x="0" y="0"/>
                </a:moveTo>
                <a:lnTo>
                  <a:pt x="11301259" y="0"/>
                </a:lnTo>
                <a:lnTo>
                  <a:pt x="11301259" y="3347998"/>
                </a:lnTo>
                <a:lnTo>
                  <a:pt x="0" y="3347998"/>
                </a:lnTo>
                <a:lnTo>
                  <a:pt x="0" y="0"/>
                </a:lnTo>
                <a:close/>
              </a:path>
            </a:pathLst>
          </a:custGeom>
          <a:blipFill>
            <a:blip r:embed="rId3"/>
            <a:stretch>
              <a:fillRect/>
            </a:stretch>
          </a:blipFill>
        </p:spPr>
      </p:sp>
      <p:sp>
        <p:nvSpPr>
          <p:cNvPr id="5" name="TextBox 5"/>
          <p:cNvSpPr txBox="1"/>
          <p:nvPr/>
        </p:nvSpPr>
        <p:spPr>
          <a:xfrm>
            <a:off x="3288065" y="2137364"/>
            <a:ext cx="10825895" cy="2185035"/>
          </a:xfrm>
          <a:prstGeom prst="rect">
            <a:avLst/>
          </a:prstGeom>
        </p:spPr>
        <p:txBody>
          <a:bodyPr lIns="0" tIns="0" rIns="0" bIns="0" rtlCol="0" anchor="t">
            <a:spAutoFit/>
          </a:bodyPr>
          <a:lstStyle/>
          <a:p>
            <a:pPr algn="just">
              <a:lnSpc>
                <a:spcPts val="3509"/>
              </a:lnSpc>
              <a:spcBef>
                <a:spcPct val="0"/>
              </a:spcBef>
            </a:pPr>
            <a:r>
              <a:rPr lang="en-US" sz="2699">
                <a:solidFill>
                  <a:srgbClr val="000000"/>
                </a:solidFill>
                <a:latin typeface="Baloo"/>
                <a:ea typeface="Baloo"/>
                <a:cs typeface="Baloo"/>
                <a:sym typeface="Baloo"/>
              </a:rPr>
              <a:t>  Phương thức btnSend_Click được kích hoạt khi người dùng nhấn vào nút gửi</a:t>
            </a:r>
          </a:p>
          <a:p>
            <a:pPr algn="just">
              <a:lnSpc>
                <a:spcPts val="3509"/>
              </a:lnSpc>
              <a:spcBef>
                <a:spcPct val="0"/>
              </a:spcBef>
            </a:pPr>
            <a:r>
              <a:rPr lang="en-US" sz="2699">
                <a:solidFill>
                  <a:srgbClr val="000000"/>
                </a:solidFill>
                <a:latin typeface="Baloo"/>
                <a:ea typeface="Baloo"/>
                <a:cs typeface="Baloo"/>
                <a:sym typeface="Baloo"/>
              </a:rPr>
              <a:t>  Khai báo các biến kiểu chuỗi(from, to, pass, content) dùng để lưu trữ thông tin email</a:t>
            </a:r>
          </a:p>
          <a:p>
            <a:pPr algn="just">
              <a:lnSpc>
                <a:spcPts val="3509"/>
              </a:lnSpc>
              <a:spcBef>
                <a:spcPct val="0"/>
              </a:spcBef>
            </a:pPr>
            <a:endParaRPr lang="en-US" sz="2699">
              <a:solidFill>
                <a:srgbClr val="000000"/>
              </a:solidFill>
              <a:latin typeface="Baloo"/>
              <a:ea typeface="Baloo"/>
              <a:cs typeface="Baloo"/>
              <a:sym typeface="Baloo"/>
            </a:endParaRPr>
          </a:p>
        </p:txBody>
      </p:sp>
      <p:sp>
        <p:nvSpPr>
          <p:cNvPr id="6" name="TextBox 6"/>
          <p:cNvSpPr txBox="1"/>
          <p:nvPr/>
        </p:nvSpPr>
        <p:spPr>
          <a:xfrm>
            <a:off x="3272815" y="990600"/>
            <a:ext cx="5409843" cy="666849"/>
          </a:xfrm>
          <a:prstGeom prst="rect">
            <a:avLst/>
          </a:prstGeom>
        </p:spPr>
        <p:txBody>
          <a:bodyPr wrap="square" lIns="0" tIns="0" rIns="0" bIns="0" rtlCol="0" anchor="t">
            <a:spAutoFit/>
          </a:bodyPr>
          <a:lstStyle/>
          <a:p>
            <a:pPr algn="ctr">
              <a:lnSpc>
                <a:spcPts val="5199"/>
              </a:lnSpc>
              <a:spcBef>
                <a:spcPct val="0"/>
              </a:spcBef>
            </a:pPr>
            <a:r>
              <a:rPr lang="en-US" sz="3999">
                <a:solidFill>
                  <a:srgbClr val="000000"/>
                </a:solidFill>
                <a:latin typeface="Baloo"/>
                <a:ea typeface="Baloo"/>
                <a:cs typeface="Baloo"/>
                <a:sym typeface="Baloo"/>
              </a:rPr>
              <a:t>3. Sự kiện gửi Email</a:t>
            </a:r>
          </a:p>
        </p:txBody>
      </p:sp>
    </p:spTree>
  </p:cSld>
  <p:clrMapOvr>
    <a:masterClrMapping/>
  </p:clrMapOvr>
  <p:transition spd="slow">
    <p:random/>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AE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13655377" y="6809666"/>
            <a:ext cx="6229999" cy="6954669"/>
          </a:xfrm>
          <a:prstGeom prst="rect">
            <a:avLst/>
          </a:prstGeom>
        </p:spPr>
      </p:pic>
      <p:pic>
        <p:nvPicPr>
          <p:cNvPr id="3" name="Picture 3"/>
          <p:cNvPicPr>
            <a:picLocks noChangeAspect="1"/>
          </p:cNvPicPr>
          <p:nvPr/>
        </p:nvPicPr>
        <p:blipFill>
          <a:blip r:embed="rId3"/>
          <a:srcRect/>
          <a:stretch>
            <a:fillRect/>
          </a:stretch>
        </p:blipFill>
        <p:spPr>
          <a:xfrm>
            <a:off x="0" y="0"/>
            <a:ext cx="6925457" cy="4700654"/>
          </a:xfrm>
          <a:prstGeom prst="rect">
            <a:avLst/>
          </a:prstGeom>
        </p:spPr>
      </p:pic>
      <p:sp>
        <p:nvSpPr>
          <p:cNvPr id="4" name="Freeform 4"/>
          <p:cNvSpPr/>
          <p:nvPr/>
        </p:nvSpPr>
        <p:spPr>
          <a:xfrm>
            <a:off x="3853641" y="4700654"/>
            <a:ext cx="10580717" cy="3544809"/>
          </a:xfrm>
          <a:custGeom>
            <a:avLst/>
            <a:gdLst/>
            <a:ahLst/>
            <a:cxnLst/>
            <a:rect l="l" t="t" r="r" b="b"/>
            <a:pathLst>
              <a:path w="10580717" h="3544809">
                <a:moveTo>
                  <a:pt x="0" y="0"/>
                </a:moveTo>
                <a:lnTo>
                  <a:pt x="10580718" y="0"/>
                </a:lnTo>
                <a:lnTo>
                  <a:pt x="10580718" y="3544809"/>
                </a:lnTo>
                <a:lnTo>
                  <a:pt x="0" y="3544809"/>
                </a:lnTo>
                <a:lnTo>
                  <a:pt x="0" y="0"/>
                </a:lnTo>
                <a:close/>
              </a:path>
            </a:pathLst>
          </a:custGeom>
          <a:blipFill>
            <a:blip r:embed="rId4"/>
            <a:stretch>
              <a:fillRect/>
            </a:stretch>
          </a:blipFill>
        </p:spPr>
      </p:sp>
      <p:sp>
        <p:nvSpPr>
          <p:cNvPr id="5" name="TextBox 5"/>
          <p:cNvSpPr txBox="1"/>
          <p:nvPr/>
        </p:nvSpPr>
        <p:spPr>
          <a:xfrm>
            <a:off x="6027222" y="1712724"/>
            <a:ext cx="7183863" cy="2557780"/>
          </a:xfrm>
          <a:prstGeom prst="rect">
            <a:avLst/>
          </a:prstGeom>
        </p:spPr>
        <p:txBody>
          <a:bodyPr lIns="0" tIns="0" rIns="0" bIns="0" rtlCol="0" anchor="t">
            <a:spAutoFit/>
          </a:bodyPr>
          <a:lstStyle/>
          <a:p>
            <a:pPr algn="l">
              <a:lnSpc>
                <a:spcPts val="3379"/>
              </a:lnSpc>
            </a:pPr>
            <a:r>
              <a:rPr lang="en-US" sz="2599">
                <a:solidFill>
                  <a:srgbClr val="000000"/>
                </a:solidFill>
                <a:latin typeface="Baloo"/>
                <a:ea typeface="Baloo"/>
                <a:cs typeface="Baloo"/>
                <a:sym typeface="Baloo"/>
              </a:rPr>
              <a:t>  Thêm đối tượng MailMessage để lưu thông tin email cần gửi</a:t>
            </a:r>
          </a:p>
          <a:p>
            <a:pPr algn="l">
              <a:lnSpc>
                <a:spcPts val="3379"/>
              </a:lnSpc>
            </a:pPr>
            <a:r>
              <a:rPr lang="en-US" sz="2599">
                <a:solidFill>
                  <a:srgbClr val="000000"/>
                </a:solidFill>
                <a:latin typeface="Baloo"/>
                <a:ea typeface="Baloo"/>
                <a:cs typeface="Baloo"/>
                <a:sym typeface="Baloo"/>
              </a:rPr>
              <a:t>  Khởi tạo địa chỉ người nhận vào email, MailAddress cho người gửi, tiêu đề và nội dung cho email với dữ liệu từ người dùng.</a:t>
            </a:r>
          </a:p>
          <a:p>
            <a:pPr algn="l">
              <a:lnSpc>
                <a:spcPts val="3379"/>
              </a:lnSpc>
              <a:spcBef>
                <a:spcPct val="0"/>
              </a:spcBef>
            </a:pPr>
            <a:endParaRPr lang="en-US" sz="2599">
              <a:solidFill>
                <a:srgbClr val="000000"/>
              </a:solidFill>
              <a:latin typeface="Baloo"/>
              <a:ea typeface="Baloo"/>
              <a:cs typeface="Baloo"/>
              <a:sym typeface="Baloo"/>
            </a:endParaRPr>
          </a:p>
        </p:txBody>
      </p:sp>
      <p:sp>
        <p:nvSpPr>
          <p:cNvPr id="6" name="TextBox 6"/>
          <p:cNvSpPr txBox="1"/>
          <p:nvPr/>
        </p:nvSpPr>
        <p:spPr>
          <a:xfrm>
            <a:off x="6924777" y="511084"/>
            <a:ext cx="5456651" cy="602729"/>
          </a:xfrm>
          <a:prstGeom prst="rect">
            <a:avLst/>
          </a:prstGeom>
        </p:spPr>
        <p:txBody>
          <a:bodyPr wrap="square" lIns="0" tIns="0" rIns="0" bIns="0" rtlCol="0" anchor="t">
            <a:spAutoFit/>
          </a:bodyPr>
          <a:lstStyle/>
          <a:p>
            <a:pPr algn="ctr">
              <a:lnSpc>
                <a:spcPts val="4680"/>
              </a:lnSpc>
              <a:spcBef>
                <a:spcPct val="0"/>
              </a:spcBef>
            </a:pPr>
            <a:r>
              <a:rPr lang="en-US" sz="3600">
                <a:solidFill>
                  <a:srgbClr val="000000"/>
                </a:solidFill>
                <a:latin typeface="Baloo"/>
                <a:ea typeface="Baloo"/>
                <a:cs typeface="Baloo"/>
                <a:sym typeface="Baloo"/>
              </a:rPr>
              <a:t>4.Tạo nội dung Email</a:t>
            </a:r>
          </a:p>
        </p:txBody>
      </p:sp>
    </p:spTree>
  </p:cSld>
  <p:clrMapOvr>
    <a:masterClrMapping/>
  </p:clrMapOvr>
  <p:transition spd="slow">
    <p:random/>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AE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62989" t="67035"/>
          <a:stretch>
            <a:fillRect/>
          </a:stretch>
        </p:blipFill>
        <p:spPr>
          <a:xfrm>
            <a:off x="14955704" y="7197948"/>
            <a:ext cx="3468258" cy="3089052"/>
          </a:xfrm>
          <a:prstGeom prst="rect">
            <a:avLst/>
          </a:prstGeom>
        </p:spPr>
      </p:pic>
      <p:sp>
        <p:nvSpPr>
          <p:cNvPr id="4" name="Freeform 4"/>
          <p:cNvSpPr/>
          <p:nvPr/>
        </p:nvSpPr>
        <p:spPr>
          <a:xfrm>
            <a:off x="3243890" y="4909391"/>
            <a:ext cx="11294965" cy="2830818"/>
          </a:xfrm>
          <a:custGeom>
            <a:avLst/>
            <a:gdLst/>
            <a:ahLst/>
            <a:cxnLst/>
            <a:rect l="l" t="t" r="r" b="b"/>
            <a:pathLst>
              <a:path w="11294965" h="2830818">
                <a:moveTo>
                  <a:pt x="0" y="0"/>
                </a:moveTo>
                <a:lnTo>
                  <a:pt x="11294965" y="0"/>
                </a:lnTo>
                <a:lnTo>
                  <a:pt x="11294965" y="2830818"/>
                </a:lnTo>
                <a:lnTo>
                  <a:pt x="0" y="2830818"/>
                </a:lnTo>
                <a:lnTo>
                  <a:pt x="0" y="0"/>
                </a:lnTo>
                <a:close/>
              </a:path>
            </a:pathLst>
          </a:custGeom>
          <a:blipFill>
            <a:blip r:embed="rId3"/>
            <a:stretch>
              <a:fillRect/>
            </a:stretch>
          </a:blipFill>
        </p:spPr>
      </p:sp>
      <p:sp>
        <p:nvSpPr>
          <p:cNvPr id="5" name="TextBox 5"/>
          <p:cNvSpPr txBox="1"/>
          <p:nvPr/>
        </p:nvSpPr>
        <p:spPr>
          <a:xfrm>
            <a:off x="4328314" y="713014"/>
            <a:ext cx="3911645" cy="602729"/>
          </a:xfrm>
          <a:prstGeom prst="rect">
            <a:avLst/>
          </a:prstGeom>
        </p:spPr>
        <p:txBody>
          <a:bodyPr wrap="square" lIns="0" tIns="0" rIns="0" bIns="0" rtlCol="0" anchor="t">
            <a:spAutoFit/>
          </a:bodyPr>
          <a:lstStyle/>
          <a:p>
            <a:pPr algn="ctr">
              <a:lnSpc>
                <a:spcPts val="4680"/>
              </a:lnSpc>
              <a:spcBef>
                <a:spcPct val="0"/>
              </a:spcBef>
            </a:pPr>
            <a:r>
              <a:rPr lang="en-US" sz="3600">
                <a:solidFill>
                  <a:srgbClr val="000000"/>
                </a:solidFill>
                <a:latin typeface="Baloo"/>
                <a:ea typeface="Baloo"/>
                <a:cs typeface="Baloo"/>
                <a:sym typeface="Baloo"/>
              </a:rPr>
              <a:t>5.Cấu hình SMTP</a:t>
            </a:r>
          </a:p>
        </p:txBody>
      </p:sp>
      <p:sp>
        <p:nvSpPr>
          <p:cNvPr id="6" name="TextBox 6"/>
          <p:cNvSpPr txBox="1"/>
          <p:nvPr/>
        </p:nvSpPr>
        <p:spPr>
          <a:xfrm>
            <a:off x="3243890" y="1887129"/>
            <a:ext cx="11800219" cy="2444750"/>
          </a:xfrm>
          <a:prstGeom prst="rect">
            <a:avLst/>
          </a:prstGeom>
        </p:spPr>
        <p:txBody>
          <a:bodyPr lIns="0" tIns="0" rIns="0" bIns="0" rtlCol="0" anchor="t">
            <a:spAutoFit/>
          </a:bodyPr>
          <a:lstStyle/>
          <a:p>
            <a:pPr algn="l">
              <a:lnSpc>
                <a:spcPts val="3249"/>
              </a:lnSpc>
            </a:pPr>
            <a:r>
              <a:rPr lang="en-US" sz="2499">
                <a:solidFill>
                  <a:srgbClr val="000000"/>
                </a:solidFill>
                <a:latin typeface="Baloo"/>
                <a:ea typeface="Baloo"/>
                <a:cs typeface="Baloo"/>
                <a:sym typeface="Baloo"/>
              </a:rPr>
              <a:t>  Khởi tạo đối tượng SmtpClient với máy chủ SMTP (smtp.gmail.com) để gửi email</a:t>
            </a:r>
          </a:p>
          <a:p>
            <a:pPr algn="l">
              <a:lnSpc>
                <a:spcPts val="3249"/>
              </a:lnSpc>
            </a:pPr>
            <a:r>
              <a:rPr lang="en-US" sz="2499">
                <a:solidFill>
                  <a:srgbClr val="000000"/>
                </a:solidFill>
                <a:latin typeface="Baloo"/>
                <a:ea typeface="Baloo"/>
                <a:cs typeface="Baloo"/>
                <a:sym typeface="Baloo"/>
              </a:rPr>
              <a:t>  Bật mã hóa SSL cho kết nối bảo mật.</a:t>
            </a:r>
          </a:p>
          <a:p>
            <a:pPr algn="l">
              <a:lnSpc>
                <a:spcPts val="3249"/>
              </a:lnSpc>
            </a:pPr>
            <a:r>
              <a:rPr lang="en-US" sz="2499">
                <a:solidFill>
                  <a:srgbClr val="000000"/>
                </a:solidFill>
                <a:latin typeface="Baloo"/>
                <a:ea typeface="Baloo"/>
                <a:cs typeface="Baloo"/>
                <a:sym typeface="Baloo"/>
              </a:rPr>
              <a:t>  Thiết lập cổng SMTP là 587</a:t>
            </a:r>
          </a:p>
          <a:p>
            <a:pPr algn="l">
              <a:lnSpc>
                <a:spcPts val="3249"/>
              </a:lnSpc>
            </a:pPr>
            <a:r>
              <a:rPr lang="en-US" sz="2499">
                <a:solidFill>
                  <a:srgbClr val="000000"/>
                </a:solidFill>
                <a:latin typeface="Baloo"/>
                <a:ea typeface="Baloo"/>
                <a:cs typeface="Baloo"/>
                <a:sym typeface="Baloo"/>
              </a:rPr>
              <a:t>  Chọn phương thức gửi là Network và cấu hình thông tin xác thực với địa chỉ       email (from) và mật khẩu (pass)</a:t>
            </a:r>
          </a:p>
          <a:p>
            <a:pPr algn="l">
              <a:lnSpc>
                <a:spcPts val="3249"/>
              </a:lnSpc>
              <a:spcBef>
                <a:spcPct val="0"/>
              </a:spcBef>
            </a:pPr>
            <a:endParaRPr lang="en-US" sz="2499">
              <a:solidFill>
                <a:srgbClr val="000000"/>
              </a:solidFill>
              <a:latin typeface="Baloo"/>
              <a:ea typeface="Baloo"/>
              <a:cs typeface="Baloo"/>
              <a:sym typeface="Baloo"/>
            </a:endParaRPr>
          </a:p>
        </p:txBody>
      </p:sp>
    </p:spTree>
  </p:cSld>
  <p:clrMapOvr>
    <a:masterClrMapping/>
  </p:clrMapOvr>
  <p:transition spd="slow">
    <p:random/>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AEF"/>
        </a:solidFill>
        <a:effectLst/>
      </p:bgPr>
    </p:bg>
    <p:spTree>
      <p:nvGrpSpPr>
        <p:cNvPr id="1" name=""/>
        <p:cNvGrpSpPr/>
        <p:nvPr/>
      </p:nvGrpSpPr>
      <p:grpSpPr>
        <a:xfrm>
          <a:off x="0" y="0"/>
          <a:ext cx="0" cy="0"/>
          <a:chOff x="0" y="0"/>
          <a:chExt cx="0" cy="0"/>
        </a:xfrm>
      </p:grpSpPr>
      <p:sp>
        <p:nvSpPr>
          <p:cNvPr id="2" name="Freeform 2"/>
          <p:cNvSpPr/>
          <p:nvPr/>
        </p:nvSpPr>
        <p:spPr>
          <a:xfrm rot="-776060">
            <a:off x="12219516" y="-1981356"/>
            <a:ext cx="8338090" cy="7254138"/>
          </a:xfrm>
          <a:custGeom>
            <a:avLst/>
            <a:gdLst/>
            <a:ahLst/>
            <a:cxnLst/>
            <a:rect l="l" t="t" r="r" b="b"/>
            <a:pathLst>
              <a:path w="8338090" h="7254138">
                <a:moveTo>
                  <a:pt x="0" y="0"/>
                </a:moveTo>
                <a:lnTo>
                  <a:pt x="8338090" y="0"/>
                </a:lnTo>
                <a:lnTo>
                  <a:pt x="8338090" y="7254138"/>
                </a:lnTo>
                <a:lnTo>
                  <a:pt x="0" y="725413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028700" y="4880127"/>
            <a:ext cx="15954992" cy="3330605"/>
          </a:xfrm>
          <a:custGeom>
            <a:avLst/>
            <a:gdLst/>
            <a:ahLst/>
            <a:cxnLst/>
            <a:rect l="l" t="t" r="r" b="b"/>
            <a:pathLst>
              <a:path w="15954992" h="3330605">
                <a:moveTo>
                  <a:pt x="0" y="0"/>
                </a:moveTo>
                <a:lnTo>
                  <a:pt x="15954992" y="0"/>
                </a:lnTo>
                <a:lnTo>
                  <a:pt x="15954992" y="3330605"/>
                </a:lnTo>
                <a:lnTo>
                  <a:pt x="0" y="3330605"/>
                </a:lnTo>
                <a:lnTo>
                  <a:pt x="0" y="0"/>
                </a:lnTo>
                <a:close/>
              </a:path>
            </a:pathLst>
          </a:custGeom>
          <a:blipFill>
            <a:blip r:embed="rId4"/>
            <a:stretch>
              <a:fillRect/>
            </a:stretch>
          </a:blipFill>
        </p:spPr>
      </p:sp>
      <p:sp>
        <p:nvSpPr>
          <p:cNvPr id="4" name="TextBox 4"/>
          <p:cNvSpPr txBox="1"/>
          <p:nvPr/>
        </p:nvSpPr>
        <p:spPr>
          <a:xfrm>
            <a:off x="1028700" y="1997227"/>
            <a:ext cx="12317544" cy="2444750"/>
          </a:xfrm>
          <a:prstGeom prst="rect">
            <a:avLst/>
          </a:prstGeom>
        </p:spPr>
        <p:txBody>
          <a:bodyPr lIns="0" tIns="0" rIns="0" bIns="0" rtlCol="0" anchor="t">
            <a:spAutoFit/>
          </a:bodyPr>
          <a:lstStyle/>
          <a:p>
            <a:pPr algn="l">
              <a:lnSpc>
                <a:spcPts val="3249"/>
              </a:lnSpc>
            </a:pPr>
            <a:r>
              <a:rPr lang="en-US" sz="2499">
                <a:solidFill>
                  <a:srgbClr val="000000"/>
                </a:solidFill>
                <a:latin typeface="Baloo"/>
                <a:ea typeface="Baloo"/>
                <a:cs typeface="Baloo"/>
                <a:sym typeface="Baloo"/>
              </a:rPr>
              <a:t>  Sử dụng try-catch để kiểm tra việc gửi email và kiểm soát lỗi có thể xảy ra </a:t>
            </a:r>
          </a:p>
          <a:p>
            <a:pPr algn="l">
              <a:lnSpc>
                <a:spcPts val="3249"/>
              </a:lnSpc>
            </a:pPr>
            <a:r>
              <a:rPr lang="en-US" sz="2499">
                <a:solidFill>
                  <a:srgbClr val="000000"/>
                </a:solidFill>
                <a:latin typeface="Baloo"/>
                <a:ea typeface="Baloo"/>
                <a:cs typeface="Baloo"/>
                <a:sym typeface="Baloo"/>
              </a:rPr>
              <a:t>  Nếu lệnh smtp.Send(mail) chạy thành công hệ thống sẽ thông báo xác nhận "Email send successfully" cho người dùng</a:t>
            </a:r>
          </a:p>
          <a:p>
            <a:pPr algn="l">
              <a:lnSpc>
                <a:spcPts val="3249"/>
              </a:lnSpc>
            </a:pPr>
            <a:r>
              <a:rPr lang="en-US" sz="2499">
                <a:solidFill>
                  <a:srgbClr val="000000"/>
                </a:solidFill>
                <a:latin typeface="Baloo"/>
                <a:ea typeface="Baloo"/>
                <a:cs typeface="Baloo"/>
                <a:sym typeface="Baloo"/>
              </a:rPr>
              <a:t>  Nếu gặp lỗi, hiển thị nội dung chi tiết của lỗi (ex.Message) cho người dùng biết nguyên nhân cụ thể khiến email không gửi được</a:t>
            </a:r>
          </a:p>
          <a:p>
            <a:pPr algn="l">
              <a:lnSpc>
                <a:spcPts val="3249"/>
              </a:lnSpc>
              <a:spcBef>
                <a:spcPct val="0"/>
              </a:spcBef>
            </a:pPr>
            <a:endParaRPr lang="en-US" sz="2499">
              <a:solidFill>
                <a:srgbClr val="000000"/>
              </a:solidFill>
              <a:latin typeface="Baloo"/>
              <a:ea typeface="Baloo"/>
              <a:cs typeface="Baloo"/>
              <a:sym typeface="Baloo"/>
            </a:endParaRPr>
          </a:p>
        </p:txBody>
      </p:sp>
      <p:sp>
        <p:nvSpPr>
          <p:cNvPr id="5" name="TextBox 5"/>
          <p:cNvSpPr txBox="1"/>
          <p:nvPr/>
        </p:nvSpPr>
        <p:spPr>
          <a:xfrm>
            <a:off x="1028700" y="990600"/>
            <a:ext cx="5957411" cy="602729"/>
          </a:xfrm>
          <a:prstGeom prst="rect">
            <a:avLst/>
          </a:prstGeom>
        </p:spPr>
        <p:txBody>
          <a:bodyPr wrap="square" lIns="0" tIns="0" rIns="0" bIns="0" rtlCol="0" anchor="t">
            <a:spAutoFit/>
          </a:bodyPr>
          <a:lstStyle/>
          <a:p>
            <a:pPr algn="ctr">
              <a:lnSpc>
                <a:spcPts val="4680"/>
              </a:lnSpc>
              <a:spcBef>
                <a:spcPct val="0"/>
              </a:spcBef>
            </a:pPr>
            <a:r>
              <a:rPr lang="en-US" sz="3600">
                <a:solidFill>
                  <a:srgbClr val="000000"/>
                </a:solidFill>
                <a:latin typeface="Baloo"/>
                <a:ea typeface="Baloo"/>
                <a:cs typeface="Baloo"/>
                <a:sym typeface="Baloo"/>
              </a:rPr>
              <a:t>6.Gửi email và kiểm tra lỗi</a:t>
            </a:r>
          </a:p>
        </p:txBody>
      </p:sp>
    </p:spTree>
  </p:cSld>
  <p:clrMapOvr>
    <a:masterClrMapping/>
  </p:clrMapOvr>
  <p:transition spd="slow">
    <p:random/>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AEF"/>
        </a:solidFill>
        <a:effectLst/>
      </p:bgPr>
    </p:bg>
    <p:spTree>
      <p:nvGrpSpPr>
        <p:cNvPr id="1" name=""/>
        <p:cNvGrpSpPr/>
        <p:nvPr/>
      </p:nvGrpSpPr>
      <p:grpSpPr>
        <a:xfrm>
          <a:off x="0" y="0"/>
          <a:ext cx="0" cy="0"/>
          <a:chOff x="0" y="0"/>
          <a:chExt cx="0" cy="0"/>
        </a:xfrm>
      </p:grpSpPr>
      <p:sp>
        <p:nvSpPr>
          <p:cNvPr id="4" name="Freeform 4"/>
          <p:cNvSpPr/>
          <p:nvPr/>
        </p:nvSpPr>
        <p:spPr>
          <a:xfrm>
            <a:off x="2108689" y="1868354"/>
            <a:ext cx="12509299" cy="7568126"/>
          </a:xfrm>
          <a:custGeom>
            <a:avLst/>
            <a:gdLst/>
            <a:ahLst/>
            <a:cxnLst/>
            <a:rect l="l" t="t" r="r" b="b"/>
            <a:pathLst>
              <a:path w="12509299" h="7568126">
                <a:moveTo>
                  <a:pt x="0" y="0"/>
                </a:moveTo>
                <a:lnTo>
                  <a:pt x="12509300" y="0"/>
                </a:lnTo>
                <a:lnTo>
                  <a:pt x="12509300" y="7568126"/>
                </a:lnTo>
                <a:lnTo>
                  <a:pt x="0" y="7568126"/>
                </a:lnTo>
                <a:lnTo>
                  <a:pt x="0" y="0"/>
                </a:lnTo>
                <a:close/>
              </a:path>
            </a:pathLst>
          </a:custGeom>
          <a:blipFill>
            <a:blip r:embed="rId2"/>
            <a:stretch>
              <a:fillRect/>
            </a:stretch>
          </a:blipFill>
        </p:spPr>
      </p:sp>
      <p:sp>
        <p:nvSpPr>
          <p:cNvPr id="5" name="TextBox 5"/>
          <p:cNvSpPr txBox="1"/>
          <p:nvPr/>
        </p:nvSpPr>
        <p:spPr>
          <a:xfrm>
            <a:off x="3251957" y="687387"/>
            <a:ext cx="3838099" cy="644525"/>
          </a:xfrm>
          <a:prstGeom prst="rect">
            <a:avLst/>
          </a:prstGeom>
        </p:spPr>
        <p:txBody>
          <a:bodyPr lIns="0" tIns="0" rIns="0" bIns="0" rtlCol="0" anchor="t">
            <a:spAutoFit/>
          </a:bodyPr>
          <a:lstStyle/>
          <a:p>
            <a:pPr algn="ctr">
              <a:lnSpc>
                <a:spcPts val="5199"/>
              </a:lnSpc>
              <a:spcBef>
                <a:spcPct val="0"/>
              </a:spcBef>
            </a:pPr>
            <a:r>
              <a:rPr lang="en-US" sz="3999">
                <a:solidFill>
                  <a:srgbClr val="000000"/>
                </a:solidFill>
                <a:latin typeface="Baloo"/>
                <a:ea typeface="Baloo"/>
                <a:cs typeface="Baloo"/>
                <a:sym typeface="Baloo"/>
              </a:rPr>
              <a:t>7.Form gửi email</a:t>
            </a:r>
          </a:p>
        </p:txBody>
      </p:sp>
    </p:spTree>
  </p:cSld>
  <p:clrMapOvr>
    <a:masterClrMapping/>
  </p:clrMapOvr>
  <p:transition spd="slow">
    <p:random/>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AEF"/>
        </a:solidFill>
        <a:effectLst/>
      </p:bgPr>
    </p:bg>
    <p:spTree>
      <p:nvGrpSpPr>
        <p:cNvPr id="1" name=""/>
        <p:cNvGrpSpPr/>
        <p:nvPr/>
      </p:nvGrpSpPr>
      <p:grpSpPr>
        <a:xfrm>
          <a:off x="0" y="0"/>
          <a:ext cx="0" cy="0"/>
          <a:chOff x="0" y="0"/>
          <a:chExt cx="0" cy="0"/>
        </a:xfrm>
      </p:grpSpPr>
      <p:sp>
        <p:nvSpPr>
          <p:cNvPr id="2" name="Freeform 2"/>
          <p:cNvSpPr/>
          <p:nvPr/>
        </p:nvSpPr>
        <p:spPr>
          <a:xfrm rot="20823940">
            <a:off x="12219516" y="-1981356"/>
            <a:ext cx="8338090" cy="7254138"/>
          </a:xfrm>
          <a:custGeom>
            <a:avLst/>
            <a:gdLst/>
            <a:ahLst/>
            <a:cxnLst/>
            <a:rect l="l" t="t" r="r" b="b"/>
            <a:pathLst>
              <a:path w="8338090" h="7254138">
                <a:moveTo>
                  <a:pt x="0" y="0"/>
                </a:moveTo>
                <a:lnTo>
                  <a:pt x="8338090" y="0"/>
                </a:lnTo>
                <a:lnTo>
                  <a:pt x="8338090" y="7254138"/>
                </a:lnTo>
                <a:lnTo>
                  <a:pt x="0" y="725413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25258" y="5641023"/>
            <a:ext cx="6998898" cy="4272527"/>
          </a:xfrm>
          <a:custGeom>
            <a:avLst/>
            <a:gdLst/>
            <a:ahLst/>
            <a:cxnLst/>
            <a:rect l="l" t="t" r="r" b="b"/>
            <a:pathLst>
              <a:path w="6998898" h="4272527">
                <a:moveTo>
                  <a:pt x="0" y="0"/>
                </a:moveTo>
                <a:lnTo>
                  <a:pt x="6998898" y="0"/>
                </a:lnTo>
                <a:lnTo>
                  <a:pt x="6998898" y="4272527"/>
                </a:lnTo>
                <a:lnTo>
                  <a:pt x="0" y="4272527"/>
                </a:lnTo>
                <a:lnTo>
                  <a:pt x="0" y="0"/>
                </a:lnTo>
                <a:close/>
              </a:path>
            </a:pathLst>
          </a:custGeom>
          <a:blipFill>
            <a:blip r:embed="rId4"/>
            <a:stretch>
              <a:fillRect r="-359"/>
            </a:stretch>
          </a:blipFill>
        </p:spPr>
      </p:sp>
      <p:sp>
        <p:nvSpPr>
          <p:cNvPr id="4" name="Freeform 4"/>
          <p:cNvSpPr/>
          <p:nvPr/>
        </p:nvSpPr>
        <p:spPr>
          <a:xfrm>
            <a:off x="8732074" y="5436206"/>
            <a:ext cx="9854967" cy="2341080"/>
          </a:xfrm>
          <a:custGeom>
            <a:avLst/>
            <a:gdLst/>
            <a:ahLst/>
            <a:cxnLst/>
            <a:rect l="l" t="t" r="r" b="b"/>
            <a:pathLst>
              <a:path w="9854967" h="2341080">
                <a:moveTo>
                  <a:pt x="0" y="0"/>
                </a:moveTo>
                <a:lnTo>
                  <a:pt x="9854968" y="0"/>
                </a:lnTo>
                <a:lnTo>
                  <a:pt x="9854968" y="2341081"/>
                </a:lnTo>
                <a:lnTo>
                  <a:pt x="0" y="2341081"/>
                </a:lnTo>
                <a:lnTo>
                  <a:pt x="0" y="0"/>
                </a:lnTo>
                <a:close/>
              </a:path>
            </a:pathLst>
          </a:custGeom>
          <a:blipFill>
            <a:blip r:embed="rId5"/>
            <a:stretch>
              <a:fillRect/>
            </a:stretch>
          </a:blipFill>
        </p:spPr>
      </p:sp>
      <p:sp>
        <p:nvSpPr>
          <p:cNvPr id="5" name="TextBox 5"/>
          <p:cNvSpPr txBox="1"/>
          <p:nvPr/>
        </p:nvSpPr>
        <p:spPr>
          <a:xfrm>
            <a:off x="3998804" y="580107"/>
            <a:ext cx="8586788" cy="1219200"/>
          </a:xfrm>
          <a:prstGeom prst="rect">
            <a:avLst/>
          </a:prstGeom>
        </p:spPr>
        <p:txBody>
          <a:bodyPr lIns="0" tIns="0" rIns="0" bIns="0" rtlCol="0" anchor="t">
            <a:spAutoFit/>
          </a:bodyPr>
          <a:lstStyle/>
          <a:p>
            <a:pPr algn="ctr">
              <a:lnSpc>
                <a:spcPts val="9750"/>
              </a:lnSpc>
              <a:spcBef>
                <a:spcPct val="0"/>
              </a:spcBef>
            </a:pPr>
            <a:r>
              <a:rPr lang="en-US" sz="7500">
                <a:solidFill>
                  <a:srgbClr val="000000"/>
                </a:solidFill>
                <a:latin typeface="Baloo"/>
                <a:ea typeface="Baloo"/>
                <a:cs typeface="Baloo"/>
                <a:sym typeface="Baloo"/>
              </a:rPr>
              <a:t>Ứng dụng đọc email</a:t>
            </a:r>
          </a:p>
        </p:txBody>
      </p:sp>
      <p:sp>
        <p:nvSpPr>
          <p:cNvPr id="6" name="TextBox 6"/>
          <p:cNvSpPr txBox="1"/>
          <p:nvPr/>
        </p:nvSpPr>
        <p:spPr>
          <a:xfrm>
            <a:off x="175651" y="2276918"/>
            <a:ext cx="4389970" cy="602729"/>
          </a:xfrm>
          <a:prstGeom prst="rect">
            <a:avLst/>
          </a:prstGeom>
        </p:spPr>
        <p:txBody>
          <a:bodyPr wrap="square" lIns="0" tIns="0" rIns="0" bIns="0" rtlCol="0" anchor="t">
            <a:spAutoFit/>
          </a:bodyPr>
          <a:lstStyle/>
          <a:p>
            <a:pPr algn="ctr">
              <a:lnSpc>
                <a:spcPts val="4680"/>
              </a:lnSpc>
              <a:spcBef>
                <a:spcPct val="0"/>
              </a:spcBef>
            </a:pPr>
            <a:r>
              <a:rPr lang="en-US" sz="3600">
                <a:solidFill>
                  <a:srgbClr val="000000"/>
                </a:solidFill>
                <a:latin typeface="Baloo"/>
                <a:ea typeface="Baloo"/>
                <a:cs typeface="Baloo"/>
                <a:sym typeface="Baloo"/>
              </a:rPr>
              <a:t>1.Thư viện sử dụng</a:t>
            </a:r>
          </a:p>
        </p:txBody>
      </p:sp>
      <p:sp>
        <p:nvSpPr>
          <p:cNvPr id="7" name="TextBox 7"/>
          <p:cNvSpPr txBox="1"/>
          <p:nvPr/>
        </p:nvSpPr>
        <p:spPr>
          <a:xfrm>
            <a:off x="8291203" y="2276918"/>
            <a:ext cx="8082592" cy="599258"/>
          </a:xfrm>
          <a:prstGeom prst="rect">
            <a:avLst/>
          </a:prstGeom>
        </p:spPr>
        <p:txBody>
          <a:bodyPr wrap="square" lIns="0" tIns="0" rIns="0" bIns="0" rtlCol="0" anchor="t">
            <a:spAutoFit/>
          </a:bodyPr>
          <a:lstStyle/>
          <a:p>
            <a:pPr algn="ctr">
              <a:lnSpc>
                <a:spcPts val="4680"/>
              </a:lnSpc>
              <a:spcBef>
                <a:spcPct val="0"/>
              </a:spcBef>
            </a:pPr>
            <a:r>
              <a:rPr lang="en-US" sz="3600">
                <a:solidFill>
                  <a:srgbClr val="000000"/>
                </a:solidFill>
                <a:latin typeface="Baloo"/>
                <a:ea typeface="Baloo"/>
                <a:cs typeface="Baloo"/>
                <a:sym typeface="Baloo"/>
              </a:rPr>
              <a:t>2.Khởi tạo và lấy thông tin đăng nhập</a:t>
            </a:r>
          </a:p>
        </p:txBody>
      </p:sp>
      <p:sp>
        <p:nvSpPr>
          <p:cNvPr id="8" name="TextBox 8"/>
          <p:cNvSpPr txBox="1"/>
          <p:nvPr/>
        </p:nvSpPr>
        <p:spPr>
          <a:xfrm>
            <a:off x="125258" y="3115662"/>
            <a:ext cx="8166940" cy="2722245"/>
          </a:xfrm>
          <a:prstGeom prst="rect">
            <a:avLst/>
          </a:prstGeom>
        </p:spPr>
        <p:txBody>
          <a:bodyPr lIns="0" tIns="0" rIns="0" bIns="0" rtlCol="0" anchor="t">
            <a:spAutoFit/>
          </a:bodyPr>
          <a:lstStyle/>
          <a:p>
            <a:pPr algn="l">
              <a:lnSpc>
                <a:spcPts val="3120"/>
              </a:lnSpc>
            </a:pPr>
            <a:r>
              <a:rPr lang="en-US" sz="2400">
                <a:solidFill>
                  <a:srgbClr val="000000"/>
                </a:solidFill>
                <a:latin typeface="Baloo"/>
                <a:ea typeface="Baloo"/>
                <a:cs typeface="Baloo"/>
                <a:sym typeface="Baloo"/>
              </a:rPr>
              <a:t>Khai báo các thư viện cần thiết để tạo ứng dụng truy cập email qua IMAP</a:t>
            </a:r>
          </a:p>
          <a:p>
            <a:pPr algn="l">
              <a:lnSpc>
                <a:spcPts val="3120"/>
              </a:lnSpc>
            </a:pPr>
            <a:r>
              <a:rPr lang="en-US" sz="2400">
                <a:solidFill>
                  <a:srgbClr val="000000"/>
                </a:solidFill>
                <a:latin typeface="Baloo"/>
                <a:ea typeface="Baloo"/>
                <a:cs typeface="Baloo"/>
                <a:sym typeface="Baloo"/>
              </a:rPr>
              <a:t>MailKit và MimeKit để xử lý kết nối, tìm kiếm và phân tích email.</a:t>
            </a:r>
          </a:p>
          <a:p>
            <a:pPr algn="l">
              <a:lnSpc>
                <a:spcPts val="3120"/>
              </a:lnSpc>
            </a:pPr>
            <a:r>
              <a:rPr lang="en-US" sz="2400">
                <a:solidFill>
                  <a:srgbClr val="000000"/>
                </a:solidFill>
                <a:latin typeface="Baloo"/>
                <a:ea typeface="Baloo"/>
                <a:cs typeface="Baloo"/>
                <a:sym typeface="Baloo"/>
              </a:rPr>
              <a:t>System.Windows.Forms được sử dụng để xây dựng giao diện người dùng cho ứng dụng Windows Forms.</a:t>
            </a:r>
          </a:p>
          <a:p>
            <a:pPr algn="l">
              <a:lnSpc>
                <a:spcPts val="3120"/>
              </a:lnSpc>
              <a:spcBef>
                <a:spcPct val="0"/>
              </a:spcBef>
            </a:pPr>
            <a:endParaRPr lang="en-US" sz="2400">
              <a:solidFill>
                <a:srgbClr val="000000"/>
              </a:solidFill>
              <a:latin typeface="Baloo"/>
              <a:ea typeface="Baloo"/>
              <a:cs typeface="Baloo"/>
              <a:sym typeface="Baloo"/>
            </a:endParaRPr>
          </a:p>
        </p:txBody>
      </p:sp>
      <p:sp>
        <p:nvSpPr>
          <p:cNvPr id="9" name="TextBox 9"/>
          <p:cNvSpPr txBox="1"/>
          <p:nvPr/>
        </p:nvSpPr>
        <p:spPr>
          <a:xfrm>
            <a:off x="8732074" y="3115662"/>
            <a:ext cx="8876084" cy="1941195"/>
          </a:xfrm>
          <a:prstGeom prst="rect">
            <a:avLst/>
          </a:prstGeom>
        </p:spPr>
        <p:txBody>
          <a:bodyPr lIns="0" tIns="0" rIns="0" bIns="0" rtlCol="0" anchor="t">
            <a:spAutoFit/>
          </a:bodyPr>
          <a:lstStyle/>
          <a:p>
            <a:pPr algn="l">
              <a:lnSpc>
                <a:spcPts val="3120"/>
              </a:lnSpc>
            </a:pPr>
            <a:r>
              <a:rPr lang="en-US" sz="2400">
                <a:solidFill>
                  <a:srgbClr val="000000"/>
                </a:solidFill>
                <a:latin typeface="Baloo"/>
                <a:ea typeface="Baloo"/>
                <a:cs typeface="Baloo"/>
                <a:sym typeface="Baloo"/>
              </a:rPr>
              <a:t>Lấy thông tin đăng nhập: Lấy email và password từ các trường nhập liệu của người dùng.</a:t>
            </a:r>
          </a:p>
          <a:p>
            <a:pPr algn="l">
              <a:lnSpc>
                <a:spcPts val="3120"/>
              </a:lnSpc>
            </a:pPr>
            <a:r>
              <a:rPr lang="en-US" sz="2400">
                <a:solidFill>
                  <a:srgbClr val="000000"/>
                </a:solidFill>
                <a:latin typeface="Baloo"/>
                <a:ea typeface="Baloo"/>
                <a:cs typeface="Baloo"/>
                <a:sym typeface="Baloo"/>
              </a:rPr>
              <a:t>Lấy khoảng thời gian: Lưu giá trị ngày bắt đầu và ngày kết thúc để xác định khoảng thời gian tìm kiếm email.</a:t>
            </a:r>
          </a:p>
          <a:p>
            <a:pPr algn="l">
              <a:lnSpc>
                <a:spcPts val="3120"/>
              </a:lnSpc>
              <a:spcBef>
                <a:spcPct val="0"/>
              </a:spcBef>
            </a:pPr>
            <a:endParaRPr lang="en-US" sz="2400">
              <a:solidFill>
                <a:srgbClr val="000000"/>
              </a:solidFill>
              <a:latin typeface="Baloo"/>
              <a:ea typeface="Baloo"/>
              <a:cs typeface="Baloo"/>
              <a:sym typeface="Baloo"/>
            </a:endParaRPr>
          </a:p>
        </p:txBody>
      </p:sp>
    </p:spTree>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p:tgtEl>
                                          <p:spTgt spid="6"/>
                                        </p:tgtEl>
                                        <p:attrNameLst>
                                          <p:attrName>ppt_y</p:attrName>
                                        </p:attrNameLst>
                                      </p:cBhvr>
                                      <p:tavLst>
                                        <p:tav tm="0">
                                          <p:val>
                                            <p:strVal val="#ppt_y+#ppt_h*1.125000"/>
                                          </p:val>
                                        </p:tav>
                                        <p:tav tm="100000">
                                          <p:val>
                                            <p:strVal val="#ppt_y"/>
                                          </p:val>
                                        </p:tav>
                                      </p:tavLst>
                                    </p:anim>
                                    <p:animEffect transition="in" filter="wipe(up)">
                                      <p:cBhvr>
                                        <p:cTn id="8" dur="500"/>
                                        <p:tgtEl>
                                          <p:spTgt spid="6"/>
                                        </p:tgtEl>
                                      </p:cBhvr>
                                    </p:animEffect>
                                  </p:childTnLst>
                                </p:cTn>
                              </p:par>
                              <p:par>
                                <p:cTn id="9" presetID="12" presetClass="entr" presetSubtype="4"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p:tgtEl>
                                          <p:spTgt spid="8"/>
                                        </p:tgtEl>
                                        <p:attrNameLst>
                                          <p:attrName>ppt_y</p:attrName>
                                        </p:attrNameLst>
                                      </p:cBhvr>
                                      <p:tavLst>
                                        <p:tav tm="0">
                                          <p:val>
                                            <p:strVal val="#ppt_y+#ppt_h*1.125000"/>
                                          </p:val>
                                        </p:tav>
                                        <p:tav tm="100000">
                                          <p:val>
                                            <p:strVal val="#ppt_y"/>
                                          </p:val>
                                        </p:tav>
                                      </p:tavLst>
                                    </p:anim>
                                    <p:animEffect transition="in" filter="wipe(up)">
                                      <p:cBhvr>
                                        <p:cTn id="12" dur="500"/>
                                        <p:tgtEl>
                                          <p:spTgt spid="8"/>
                                        </p:tgtEl>
                                      </p:cBhvr>
                                    </p:animEffect>
                                  </p:childTnLst>
                                </p:cTn>
                              </p:par>
                              <p:par>
                                <p:cTn id="13" presetID="12" presetClass="entr" presetSubtype="4" fill="hold"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500"/>
                                        <p:tgtEl>
                                          <p:spTgt spid="3"/>
                                        </p:tgtEl>
                                        <p:attrNameLst>
                                          <p:attrName>ppt_y</p:attrName>
                                        </p:attrNameLst>
                                      </p:cBhvr>
                                      <p:tavLst>
                                        <p:tav tm="0">
                                          <p:val>
                                            <p:strVal val="#ppt_y+#ppt_h*1.125000"/>
                                          </p:val>
                                        </p:tav>
                                        <p:tav tm="100000">
                                          <p:val>
                                            <p:strVal val="#ppt_y"/>
                                          </p:val>
                                        </p:tav>
                                      </p:tavLst>
                                    </p:anim>
                                    <p:animEffect transition="in" filter="wipe(up)">
                                      <p:cBhvr>
                                        <p:cTn id="16" dur="500"/>
                                        <p:tgtEl>
                                          <p:spTgt spid="3"/>
                                        </p:tgtEl>
                                      </p:cBhvr>
                                    </p:animEffect>
                                  </p:childTnLst>
                                </p:cTn>
                              </p:par>
                            </p:childTnLst>
                          </p:cTn>
                        </p:par>
                      </p:childTnLst>
                    </p:cTn>
                  </p:par>
                  <p:par>
                    <p:cTn id="17" fill="hold">
                      <p:stCondLst>
                        <p:cond delay="indefinite"/>
                      </p:stCondLst>
                      <p:childTnLst>
                        <p:par>
                          <p:cTn id="18" fill="hold">
                            <p:stCondLst>
                              <p:cond delay="0"/>
                            </p:stCondLst>
                            <p:childTnLst>
                              <p:par>
                                <p:cTn id="19" presetID="12" presetClass="entr" presetSubtype="4"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500"/>
                                        <p:tgtEl>
                                          <p:spTgt spid="7"/>
                                        </p:tgtEl>
                                        <p:attrNameLst>
                                          <p:attrName>ppt_y</p:attrName>
                                        </p:attrNameLst>
                                      </p:cBhvr>
                                      <p:tavLst>
                                        <p:tav tm="0">
                                          <p:val>
                                            <p:strVal val="#ppt_y+#ppt_h*1.125000"/>
                                          </p:val>
                                        </p:tav>
                                        <p:tav tm="100000">
                                          <p:val>
                                            <p:strVal val="#ppt_y"/>
                                          </p:val>
                                        </p:tav>
                                      </p:tavLst>
                                    </p:anim>
                                    <p:animEffect transition="in" filter="wipe(up)">
                                      <p:cBhvr>
                                        <p:cTn id="22" dur="500"/>
                                        <p:tgtEl>
                                          <p:spTgt spid="7"/>
                                        </p:tgtEl>
                                      </p:cBhvr>
                                    </p:animEffect>
                                  </p:childTnLst>
                                </p:cTn>
                              </p:par>
                              <p:par>
                                <p:cTn id="23" presetID="12" presetClass="entr" presetSubtype="4"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p:tgtEl>
                                          <p:spTgt spid="9"/>
                                        </p:tgtEl>
                                        <p:attrNameLst>
                                          <p:attrName>ppt_y</p:attrName>
                                        </p:attrNameLst>
                                      </p:cBhvr>
                                      <p:tavLst>
                                        <p:tav tm="0">
                                          <p:val>
                                            <p:strVal val="#ppt_y+#ppt_h*1.125000"/>
                                          </p:val>
                                        </p:tav>
                                        <p:tav tm="100000">
                                          <p:val>
                                            <p:strVal val="#ppt_y"/>
                                          </p:val>
                                        </p:tav>
                                      </p:tavLst>
                                    </p:anim>
                                    <p:animEffect transition="in" filter="wipe(up)">
                                      <p:cBhvr>
                                        <p:cTn id="26" dur="500"/>
                                        <p:tgtEl>
                                          <p:spTgt spid="9"/>
                                        </p:tgtEl>
                                      </p:cBhvr>
                                    </p:animEffect>
                                  </p:childTnLst>
                                </p:cTn>
                              </p:par>
                              <p:par>
                                <p:cTn id="27" presetID="12" presetClass="entr" presetSubtype="4" fill="hold" nodeType="withEffect">
                                  <p:stCondLst>
                                    <p:cond delay="0"/>
                                  </p:stCondLst>
                                  <p:childTnLst>
                                    <p:set>
                                      <p:cBhvr>
                                        <p:cTn id="28" dur="1" fill="hold">
                                          <p:stCondLst>
                                            <p:cond delay="0"/>
                                          </p:stCondLst>
                                        </p:cTn>
                                        <p:tgtEl>
                                          <p:spTgt spid="4"/>
                                        </p:tgtEl>
                                        <p:attrNameLst>
                                          <p:attrName>style.visibility</p:attrName>
                                        </p:attrNameLst>
                                      </p:cBhvr>
                                      <p:to>
                                        <p:strVal val="visible"/>
                                      </p:to>
                                    </p:set>
                                    <p:anim calcmode="lin" valueType="num">
                                      <p:cBhvr additive="base">
                                        <p:cTn id="29" dur="500"/>
                                        <p:tgtEl>
                                          <p:spTgt spid="4"/>
                                        </p:tgtEl>
                                        <p:attrNameLst>
                                          <p:attrName>ppt_y</p:attrName>
                                        </p:attrNameLst>
                                      </p:cBhvr>
                                      <p:tavLst>
                                        <p:tav tm="0">
                                          <p:val>
                                            <p:strVal val="#ppt_y+#ppt_h*1.125000"/>
                                          </p:val>
                                        </p:tav>
                                        <p:tav tm="100000">
                                          <p:val>
                                            <p:strVal val="#ppt_y"/>
                                          </p:val>
                                        </p:tav>
                                      </p:tavLst>
                                    </p:anim>
                                    <p:animEffect transition="in" filter="wipe(up)">
                                      <p:cBhvr>
                                        <p:cTn id="3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TotalTime>
  <Words>860</Words>
  <Application>Microsoft Office PowerPoint</Application>
  <PresentationFormat>Custom</PresentationFormat>
  <Paragraphs>60</Paragraphs>
  <Slides>17</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Arial</vt:lpstr>
      <vt:lpstr>Baloo</vt:lpstr>
      <vt:lpstr>Calibri</vt:lpstr>
      <vt:lpstr>Clear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Tím và Xanh lá Hoạt hình Trừu tượng Họa tiết Dự án Nhóm Bản thuyết trình Giáo dục</dc:title>
  <cp:lastModifiedBy>Knguyen Hieu</cp:lastModifiedBy>
  <cp:revision>44</cp:revision>
  <dcterms:created xsi:type="dcterms:W3CDTF">2006-08-16T00:00:00Z</dcterms:created>
  <dcterms:modified xsi:type="dcterms:W3CDTF">2024-11-02T00:02:07Z</dcterms:modified>
  <dc:identifier>DAGVP481yy8</dc:identifier>
</cp:coreProperties>
</file>